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5B6DF5"/>
    <a:srgbClr val="0948CB"/>
    <a:srgbClr val="F2F4F8"/>
    <a:srgbClr val="1C7DDB"/>
    <a:srgbClr val="121619"/>
    <a:srgbClr val="F2F2F2"/>
    <a:srgbClr val="145579"/>
    <a:srgbClr val="3A6483"/>
    <a:srgbClr val="204E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764D0F-6BEE-4B00-BCA9-0B851664AECB}" v="517" dt="2025-01-01T12:13:10.688"/>
    <p1510:client id="{E9833AC4-C159-4337-A3C0-2C87EC5F598B}" v="2361" dt="2025-01-01T11:42:01.587"/>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jpeg>
</file>

<file path=ppt/media/image35.png>
</file>

<file path=ppt/media/image36.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GANESH-MAHARAJ/Applied-DataScience-Capstone/blob/main/01-dataCollectionAndWrangling/03-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GANESH-MAHARAJ/Applied-DataScience-Capstone/blob/main/02-EDA_using_SQL_Pandas_sns/02-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GANESH-MAHARAJ/Applied-DataScience-Capstone/blob/main/02-EDA_using_SQL_Pandas_sns/01-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GANESH-MAHARAJ/Applied-DataScience-Capstone/blob/main/03-InteractiveAnalytics-Dashboard/01-lab_jupyter_launch_site_location_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GANESH-MAHARAJ/Applied-DataScience-Capstone/blob/main/03-InteractiveAnalytics-Dashboard/02-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GANESH-MAHARAJ/Applied-DataScience-Capstone/blob/main/04-Predictive-Model/SpaceX_Machine%20Learning%20Prediction_Part_5.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3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GANESH-MAHARAJ/Applied-DataScience-Capstone" TargetMode="External"/></Relationships>
</file>

<file path=ppt/slides/_rels/slide47.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GANESH-MAHARAJ/Applied-DataScience-Capstone/blob/main/01-dataCollectionAndWrangling/01-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GANESH-MAHARAJ/Applied-DataScience-Capstone/blob/main/01-dataCollectionAndWrangling/02-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929359"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Ganesh Maharaj Kamatham</a:t>
            </a:r>
            <a:endParaRPr lang="en-US">
              <a:solidFill>
                <a:schemeClr val="bg2"/>
              </a:solidFill>
              <a:latin typeface="Abadi"/>
              <a:ea typeface="SF Pro" pitchFamily="2" charset="0"/>
              <a:cs typeface="SF Pro" pitchFamily="2" charset="0"/>
            </a:endParaRPr>
          </a:p>
          <a:p>
            <a:r>
              <a:rPr lang="en-US" dirty="0">
                <a:solidFill>
                  <a:schemeClr val="bg2"/>
                </a:solidFill>
                <a:latin typeface="Abadi"/>
                <a:ea typeface="SF Pro" pitchFamily="2" charset="0"/>
                <a:cs typeface="SF Pro" pitchFamily="2" charset="0"/>
              </a:rPr>
              <a:t>01/01/2025</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217020" cy="4389920"/>
          </a:xfrm>
          <a:prstGeom prst="rect">
            <a:avLst/>
          </a:prstGeom>
        </p:spPr>
        <p:txBody>
          <a:bodyPr lIns="91440" tIns="45720" rIns="91440" bIns="45720" anchor="t"/>
          <a:lstStyle/>
          <a:p>
            <a:pPr>
              <a:buNone/>
            </a:pPr>
            <a:r>
              <a:rPr lang="en-US" sz="1500">
                <a:latin typeface="Abadi"/>
                <a:ea typeface="+mn-lt"/>
                <a:cs typeface="+mn-lt"/>
              </a:rPr>
              <a:t>Create a training label with landing outcomes where successful = 1 &amp; failure = 0.</a:t>
            </a:r>
            <a:endParaRPr lang="en-US" sz="1500">
              <a:latin typeface="Abadi"/>
              <a:ea typeface="Calibri"/>
              <a:cs typeface="Calibri"/>
            </a:endParaRPr>
          </a:p>
          <a:p>
            <a:pPr>
              <a:buNone/>
            </a:pPr>
            <a:r>
              <a:rPr lang="en-US" sz="1500">
                <a:latin typeface="Abadi"/>
                <a:ea typeface="+mn-lt"/>
                <a:cs typeface="+mn-lt"/>
              </a:rPr>
              <a:t>Outcome column has two components: ‘Mission Outcome’ ‘Landing Location’</a:t>
            </a:r>
            <a:endParaRPr lang="en-US" sz="1500">
              <a:latin typeface="Abadi"/>
              <a:ea typeface="Calibri"/>
              <a:cs typeface="Calibri"/>
            </a:endParaRPr>
          </a:p>
          <a:p>
            <a:pPr>
              <a:buNone/>
            </a:pPr>
            <a:r>
              <a:rPr lang="en-US" sz="1500">
                <a:latin typeface="Abadi"/>
                <a:ea typeface="+mn-lt"/>
                <a:cs typeface="+mn-lt"/>
              </a:rPr>
              <a:t>New training label column ‘class’ with a value of 1 if ‘Mission Outcome’ is True and 0 otherwise. </a:t>
            </a:r>
          </a:p>
          <a:p>
            <a:pPr>
              <a:buNone/>
            </a:pPr>
            <a:r>
              <a:rPr lang="en-US" sz="1500" b="1" dirty="0">
                <a:latin typeface="Abadi"/>
                <a:ea typeface="+mn-lt"/>
                <a:cs typeface="+mn-lt"/>
              </a:rPr>
              <a:t> </a:t>
            </a:r>
            <a:r>
              <a:rPr lang="en-US" sz="1500" b="1">
                <a:latin typeface="Abadi"/>
                <a:ea typeface="+mn-lt"/>
                <a:cs typeface="+mn-lt"/>
              </a:rPr>
              <a:t>Value Mapping:</a:t>
            </a:r>
            <a:endParaRPr lang="en-US" sz="1500" b="1">
              <a:latin typeface="Abadi"/>
              <a:ea typeface="Calibri"/>
              <a:cs typeface="Calibri"/>
            </a:endParaRPr>
          </a:p>
          <a:p>
            <a:pPr>
              <a:buNone/>
            </a:pPr>
            <a:r>
              <a:rPr lang="en-US" sz="1500">
                <a:latin typeface="Abadi"/>
                <a:ea typeface="+mn-lt"/>
                <a:cs typeface="+mn-lt"/>
              </a:rPr>
              <a:t>True ASDS, True RTLS, &amp; True Ocean – set to -&gt; 1</a:t>
            </a:r>
            <a:endParaRPr lang="en-US" sz="1500">
              <a:latin typeface="Abadi"/>
              <a:ea typeface="Calibri"/>
              <a:cs typeface="Calibri"/>
            </a:endParaRPr>
          </a:p>
          <a:p>
            <a:pPr>
              <a:buNone/>
            </a:pPr>
            <a:r>
              <a:rPr lang="en-US" sz="1500">
                <a:latin typeface="Abadi"/>
                <a:ea typeface="+mn-lt"/>
                <a:cs typeface="+mn-lt"/>
              </a:rPr>
              <a:t>None None, False ASDS, None ASDS, False Ocean, False RTLS – set </a:t>
            </a:r>
          </a:p>
          <a:p>
            <a:pPr>
              <a:buNone/>
            </a:pPr>
            <a:r>
              <a:rPr lang="en-US" sz="1500">
                <a:latin typeface="Abadi"/>
                <a:ea typeface="+mn-lt"/>
                <a:cs typeface="+mn-lt"/>
              </a:rPr>
              <a:t>to -&gt; 0</a:t>
            </a:r>
            <a:endParaRPr lang="en-US" sz="1500">
              <a:latin typeface="Abadi"/>
              <a:ea typeface="Calibri"/>
              <a:cs typeface="Calibri"/>
            </a:endParaRPr>
          </a:p>
          <a:p>
            <a:pPr>
              <a:buNone/>
            </a:pPr>
            <a:r>
              <a:rPr lang="en-US" sz="1500">
                <a:latin typeface="Abadi"/>
                <a:ea typeface="Calibri"/>
                <a:cs typeface="Calibri"/>
              </a:rPr>
              <a:t>GITHUB URL : </a:t>
            </a:r>
            <a:endParaRPr lang="en-US" sz="1500" dirty="0">
              <a:latin typeface="Abadi"/>
              <a:ea typeface="Calibri" panose="020F0502020204030204"/>
              <a:cs typeface="Calibri" panose="020F0502020204030204"/>
            </a:endParaRPr>
          </a:p>
          <a:p>
            <a:pPr>
              <a:buNone/>
            </a:pPr>
            <a:r>
              <a:rPr lang="en-US" sz="1500" dirty="0">
                <a:ea typeface="+mn-lt"/>
                <a:cs typeface="+mn-lt"/>
                <a:hlinkClick r:id="rId3"/>
              </a:rPr>
              <a:t>https://github.com/GANESH-MAHARAJ/Applied-DataScience-Capstone/blob/main/01-dataCollectionAndWrangling/03-labs-jupyter-spacex-Data%20wrangling.ipynb</a:t>
            </a:r>
            <a:endParaRPr lang="en-US"/>
          </a:p>
          <a:p>
            <a:pPr>
              <a:buNone/>
            </a:pPr>
            <a:endParaRPr lang="en-US" sz="1500" dirty="0">
              <a:latin typeface="Abadi"/>
              <a:ea typeface="+mn-lt"/>
              <a:cs typeface="+mn-lt"/>
            </a:endParaRPr>
          </a:p>
          <a:p>
            <a:pPr>
              <a:buNone/>
            </a:pPr>
            <a:endParaRPr lang="en-US" sz="1500" dirty="0">
              <a:latin typeface="Abadi"/>
              <a:ea typeface="+mn-lt"/>
              <a:cs typeface="+mn-lt"/>
            </a:endParaRPr>
          </a:p>
          <a:p>
            <a:pPr marL="0" indent="0">
              <a:buNone/>
            </a:pPr>
            <a:endParaRPr lang="en-US" sz="1500" dirty="0">
              <a:ea typeface="+mn-lt"/>
              <a:cs typeface="+mn-lt"/>
            </a:endParaRPr>
          </a:p>
          <a:p>
            <a:pPr marL="0" indent="0">
              <a:buNone/>
            </a:pPr>
            <a:endParaRPr lang="en-US" sz="1500" dirty="0">
              <a:ea typeface="+mn-lt"/>
              <a:cs typeface="+mn-lt"/>
            </a:endParaRP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Rectangle: Rounded Corners 1">
            <a:extLst>
              <a:ext uri="{FF2B5EF4-FFF2-40B4-BE49-F238E27FC236}">
                <a16:creationId xmlns:a16="http://schemas.microsoft.com/office/drawing/2014/main" id="{F93C165C-96A9-03DB-966C-0CE2BDCE86FA}"/>
              </a:ext>
            </a:extLst>
          </p:cNvPr>
          <p:cNvSpPr/>
          <p:nvPr/>
        </p:nvSpPr>
        <p:spPr>
          <a:xfrm>
            <a:off x="8010706" y="1597025"/>
            <a:ext cx="2659292" cy="45963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ea typeface="Calibri"/>
                <a:cs typeface="Calibri"/>
              </a:rPr>
              <a:t>Data Collection</a:t>
            </a:r>
            <a:endParaRPr lang="en-US"/>
          </a:p>
        </p:txBody>
      </p:sp>
      <p:sp>
        <p:nvSpPr>
          <p:cNvPr id="3" name="Rectangle: Rounded Corners 2">
            <a:extLst>
              <a:ext uri="{FF2B5EF4-FFF2-40B4-BE49-F238E27FC236}">
                <a16:creationId xmlns:a16="http://schemas.microsoft.com/office/drawing/2014/main" id="{5CCE643E-AAAE-8F16-E7BD-D2D07A123C63}"/>
              </a:ext>
            </a:extLst>
          </p:cNvPr>
          <p:cNvSpPr/>
          <p:nvPr/>
        </p:nvSpPr>
        <p:spPr>
          <a:xfrm>
            <a:off x="8010705" y="2426544"/>
            <a:ext cx="2659292" cy="45963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ea typeface="Calibri"/>
                <a:cs typeface="Calibri"/>
              </a:rPr>
              <a:t>Cleaning</a:t>
            </a:r>
            <a:endParaRPr lang="en-US"/>
          </a:p>
        </p:txBody>
      </p:sp>
      <p:sp>
        <p:nvSpPr>
          <p:cNvPr id="6" name="Rectangle: Rounded Corners 5">
            <a:extLst>
              <a:ext uri="{FF2B5EF4-FFF2-40B4-BE49-F238E27FC236}">
                <a16:creationId xmlns:a16="http://schemas.microsoft.com/office/drawing/2014/main" id="{FA32F8BC-9B95-D544-7A9E-CA57146D1F83}"/>
              </a:ext>
            </a:extLst>
          </p:cNvPr>
          <p:cNvSpPr/>
          <p:nvPr/>
        </p:nvSpPr>
        <p:spPr>
          <a:xfrm>
            <a:off x="8010705" y="3323581"/>
            <a:ext cx="2659292" cy="45963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ea typeface="Calibri"/>
                <a:cs typeface="Calibri"/>
              </a:rPr>
              <a:t>Handling Missing Values</a:t>
            </a:r>
            <a:endParaRPr lang="en-US"/>
          </a:p>
        </p:txBody>
      </p:sp>
      <p:sp>
        <p:nvSpPr>
          <p:cNvPr id="7" name="Rectangle: Rounded Corners 6">
            <a:extLst>
              <a:ext uri="{FF2B5EF4-FFF2-40B4-BE49-F238E27FC236}">
                <a16:creationId xmlns:a16="http://schemas.microsoft.com/office/drawing/2014/main" id="{223B0D19-0E00-E3B2-2632-13B6DCF38872}"/>
              </a:ext>
            </a:extLst>
          </p:cNvPr>
          <p:cNvSpPr/>
          <p:nvPr/>
        </p:nvSpPr>
        <p:spPr>
          <a:xfrm>
            <a:off x="8010705" y="4259202"/>
            <a:ext cx="2659292" cy="45963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ea typeface="Calibri"/>
                <a:cs typeface="Calibri"/>
              </a:rPr>
              <a:t>Feature Engineering</a:t>
            </a:r>
            <a:endParaRPr lang="en-US"/>
          </a:p>
        </p:txBody>
      </p:sp>
      <p:sp>
        <p:nvSpPr>
          <p:cNvPr id="9" name="Rectangle: Rounded Corners 8">
            <a:extLst>
              <a:ext uri="{FF2B5EF4-FFF2-40B4-BE49-F238E27FC236}">
                <a16:creationId xmlns:a16="http://schemas.microsoft.com/office/drawing/2014/main" id="{6CA1EF86-92B2-8003-A94A-37DC5EC41F56}"/>
              </a:ext>
            </a:extLst>
          </p:cNvPr>
          <p:cNvSpPr/>
          <p:nvPr/>
        </p:nvSpPr>
        <p:spPr>
          <a:xfrm>
            <a:off x="8010705" y="5156239"/>
            <a:ext cx="2659292" cy="45963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ea typeface="Calibri"/>
                <a:cs typeface="Calibri"/>
              </a:rPr>
              <a:t>Data Splitting</a:t>
            </a:r>
            <a:endParaRPr lang="en-US"/>
          </a:p>
        </p:txBody>
      </p:sp>
      <p:sp>
        <p:nvSpPr>
          <p:cNvPr id="10" name="Arrow: Down 9">
            <a:extLst>
              <a:ext uri="{FF2B5EF4-FFF2-40B4-BE49-F238E27FC236}">
                <a16:creationId xmlns:a16="http://schemas.microsoft.com/office/drawing/2014/main" id="{6517278E-E83D-81F4-EAF7-7BF814C16A6E}"/>
              </a:ext>
            </a:extLst>
          </p:cNvPr>
          <p:cNvSpPr/>
          <p:nvPr/>
        </p:nvSpPr>
        <p:spPr>
          <a:xfrm>
            <a:off x="9110537" y="2084754"/>
            <a:ext cx="426799" cy="24623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Down 10">
            <a:extLst>
              <a:ext uri="{FF2B5EF4-FFF2-40B4-BE49-F238E27FC236}">
                <a16:creationId xmlns:a16="http://schemas.microsoft.com/office/drawing/2014/main" id="{D027DA51-3990-5EC5-C605-D5C05A93A55E}"/>
              </a:ext>
            </a:extLst>
          </p:cNvPr>
          <p:cNvSpPr/>
          <p:nvPr/>
        </p:nvSpPr>
        <p:spPr>
          <a:xfrm>
            <a:off x="9110536" y="2981791"/>
            <a:ext cx="426799" cy="24623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Down 11">
            <a:extLst>
              <a:ext uri="{FF2B5EF4-FFF2-40B4-BE49-F238E27FC236}">
                <a16:creationId xmlns:a16="http://schemas.microsoft.com/office/drawing/2014/main" id="{C4224B12-2FE2-7412-EC10-35660EFF652A}"/>
              </a:ext>
            </a:extLst>
          </p:cNvPr>
          <p:cNvSpPr/>
          <p:nvPr/>
        </p:nvSpPr>
        <p:spPr>
          <a:xfrm>
            <a:off x="9120181" y="3898119"/>
            <a:ext cx="426799" cy="24623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Down 12">
            <a:extLst>
              <a:ext uri="{FF2B5EF4-FFF2-40B4-BE49-F238E27FC236}">
                <a16:creationId xmlns:a16="http://schemas.microsoft.com/office/drawing/2014/main" id="{B08D7645-C9E9-E00B-A7D7-5658F26A4889}"/>
              </a:ext>
            </a:extLst>
          </p:cNvPr>
          <p:cNvSpPr/>
          <p:nvPr/>
        </p:nvSpPr>
        <p:spPr>
          <a:xfrm>
            <a:off x="9120181" y="4804803"/>
            <a:ext cx="426799" cy="24623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buNone/>
            </a:pPr>
            <a:r>
              <a:rPr lang="en-US" sz="1600">
                <a:solidFill>
                  <a:schemeClr val="accent3">
                    <a:lumMod val="25000"/>
                  </a:schemeClr>
                </a:solidFill>
                <a:ea typeface="+mn-lt"/>
                <a:cs typeface="+mn-lt"/>
              </a:rPr>
              <a:t>Exploratory Data Analysis performed on variables Flight Number, Payload Mass, Launch Site,  Orbit, Class and Year.</a:t>
            </a:r>
            <a:endParaRPr lang="en-US"/>
          </a:p>
          <a:p>
            <a:pPr>
              <a:buNone/>
            </a:pPr>
            <a:endParaRPr lang="en-US" sz="1600" dirty="0">
              <a:solidFill>
                <a:schemeClr val="accent3">
                  <a:lumMod val="25000"/>
                </a:schemeClr>
              </a:solidFill>
              <a:ea typeface="+mn-lt"/>
              <a:cs typeface="+mn-lt"/>
            </a:endParaRPr>
          </a:p>
          <a:p>
            <a:pPr>
              <a:buNone/>
            </a:pPr>
            <a:r>
              <a:rPr lang="en-US" sz="1600" b="1">
                <a:solidFill>
                  <a:schemeClr val="accent3">
                    <a:lumMod val="25000"/>
                  </a:schemeClr>
                </a:solidFill>
                <a:ea typeface="+mn-lt"/>
                <a:cs typeface="+mn-lt"/>
              </a:rPr>
              <a:t>Plots Used:</a:t>
            </a:r>
            <a:endParaRPr lang="en-US" b="1">
              <a:solidFill>
                <a:schemeClr val="accent3">
                  <a:lumMod val="25000"/>
                </a:schemeClr>
              </a:solidFill>
              <a:ea typeface="Calibri"/>
              <a:cs typeface="Calibri"/>
            </a:endParaRPr>
          </a:p>
          <a:p>
            <a:pPr>
              <a:buNone/>
            </a:pPr>
            <a:endParaRPr lang="en-US" sz="1600" b="1" dirty="0">
              <a:solidFill>
                <a:schemeClr val="accent3">
                  <a:lumMod val="25000"/>
                </a:schemeClr>
              </a:solidFill>
              <a:ea typeface="+mn-lt"/>
              <a:cs typeface="+mn-lt"/>
            </a:endParaRPr>
          </a:p>
          <a:p>
            <a:pPr>
              <a:buFont typeface="Calibri" panose="020B0604020202020204" pitchFamily="34" charset="0"/>
              <a:buChar char="-"/>
            </a:pPr>
            <a:r>
              <a:rPr lang="en-US" sz="1600">
                <a:solidFill>
                  <a:schemeClr val="accent3">
                    <a:lumMod val="25000"/>
                  </a:schemeClr>
                </a:solidFill>
                <a:ea typeface="+mn-lt"/>
                <a:cs typeface="+mn-lt"/>
              </a:rPr>
              <a:t>Flight Number vs. Payload Mass, Flight Number vs. Launch Site, Payload Mass vs. Launch Site,  Orbit vs. SuccessRate, Flight Number vs. Orbit, Payload vs Orbit, and Success Yearly Trend</a:t>
            </a:r>
            <a:endParaRPr lang="en-US">
              <a:solidFill>
                <a:schemeClr val="accent3">
                  <a:lumMod val="25000"/>
                </a:schemeClr>
              </a:solidFill>
              <a:ea typeface="Calibri"/>
              <a:cs typeface="Calibri"/>
            </a:endParaRPr>
          </a:p>
          <a:p>
            <a:pPr>
              <a:buNone/>
            </a:pPr>
            <a:endParaRPr lang="en-US" sz="1600" dirty="0">
              <a:solidFill>
                <a:schemeClr val="accent3">
                  <a:lumMod val="25000"/>
                </a:schemeClr>
              </a:solidFill>
              <a:ea typeface="+mn-lt"/>
              <a:cs typeface="+mn-lt"/>
            </a:endParaRPr>
          </a:p>
          <a:p>
            <a:pPr>
              <a:buFont typeface="Calibri" panose="020B0604020202020204" pitchFamily="34" charset="0"/>
              <a:buChar char="-"/>
            </a:pPr>
            <a:r>
              <a:rPr lang="en-US" sz="1600">
                <a:solidFill>
                  <a:schemeClr val="accent3">
                    <a:lumMod val="25000"/>
                  </a:schemeClr>
                </a:solidFill>
                <a:ea typeface="+mn-lt"/>
                <a:cs typeface="+mn-lt"/>
              </a:rPr>
              <a:t>Scatter plots, line charts, and bar plots were used to compare relationships between variables to decide if a relationship exists so that they could be used in training the machine learning model</a:t>
            </a:r>
            <a:endParaRPr lang="en-US">
              <a:solidFill>
                <a:schemeClr val="accent3">
                  <a:lumMod val="25000"/>
                </a:schemeClr>
              </a:solidFill>
              <a:ea typeface="Calibri"/>
              <a:cs typeface="Calibri"/>
            </a:endParaRPr>
          </a:p>
          <a:p>
            <a:pPr marL="0" indent="0">
              <a:lnSpc>
                <a:spcPct val="100000"/>
              </a:lnSpc>
              <a:spcBef>
                <a:spcPts val="1400"/>
              </a:spcBef>
              <a:buNone/>
            </a:pPr>
            <a:r>
              <a:rPr lang="en-US" sz="1600">
                <a:solidFill>
                  <a:schemeClr val="accent3">
                    <a:lumMod val="25000"/>
                  </a:schemeClr>
                </a:solidFill>
                <a:latin typeface="Abadi"/>
              </a:rPr>
              <a:t>GITHUB URL : </a:t>
            </a:r>
          </a:p>
          <a:p>
            <a:pPr marL="0" indent="0">
              <a:lnSpc>
                <a:spcPct val="100000"/>
              </a:lnSpc>
              <a:spcBef>
                <a:spcPts val="1400"/>
              </a:spcBef>
              <a:buNone/>
            </a:pPr>
            <a:r>
              <a:rPr lang="en-US" sz="1600" dirty="0">
                <a:solidFill>
                  <a:srgbClr val="0B49CB"/>
                </a:solidFill>
                <a:ea typeface="+mn-lt"/>
                <a:cs typeface="+mn-lt"/>
                <a:hlinkClick r:id="rId3">
                  <a:extLst>
                    <a:ext uri="{A12FA001-AC4F-418D-AE19-62706E023703}">
                      <ahyp:hlinkClr xmlns:ahyp="http://schemas.microsoft.com/office/drawing/2018/hyperlinkcolor" val="tx"/>
                    </a:ext>
                  </a:extLst>
                </a:hlinkClick>
              </a:rPr>
              <a:t>https://github.com/GANESH-MAHARAJ/Applied-DataScience-Capstone/blob/main/02-EDA_using_SQL_Pandas_sns/02-edadataviz.ipynb</a:t>
            </a:r>
            <a:endParaRPr lang="en-US">
              <a:solidFill>
                <a:srgbClr val="0B49CB"/>
              </a:solidFill>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marL="342900" indent="-342900">
              <a:buFont typeface="Calibri" panose="020B0604020202020204" pitchFamily="34" charset="0"/>
              <a:buChar char="-"/>
            </a:pPr>
            <a:r>
              <a:rPr lang="en-US" sz="2000">
                <a:solidFill>
                  <a:srgbClr val="404040"/>
                </a:solidFill>
                <a:ea typeface="+mn-lt"/>
                <a:cs typeface="+mn-lt"/>
              </a:rPr>
              <a:t>Loaded data set into IBM DB2 Database.</a:t>
            </a:r>
            <a:endParaRPr lang="en-US">
              <a:ea typeface="Calibri" panose="020F0502020204030204"/>
              <a:cs typeface="Calibri" panose="020F0502020204030204"/>
            </a:endParaRPr>
          </a:p>
          <a:p>
            <a:pPr marL="342900" indent="-342900">
              <a:buFont typeface="Calibri" panose="020B0604020202020204" pitchFamily="34" charset="0"/>
              <a:buChar char="-"/>
            </a:pPr>
            <a:r>
              <a:rPr lang="en-US" sz="2000">
                <a:solidFill>
                  <a:srgbClr val="404040"/>
                </a:solidFill>
                <a:ea typeface="+mn-lt"/>
                <a:cs typeface="+mn-lt"/>
              </a:rPr>
              <a:t>Queried using SQL Python integration.</a:t>
            </a:r>
            <a:endParaRPr lang="en-US">
              <a:ea typeface="Calibri" panose="020F0502020204030204"/>
              <a:cs typeface="Calibri" panose="020F0502020204030204"/>
            </a:endParaRPr>
          </a:p>
          <a:p>
            <a:pPr marL="342900" indent="-342900">
              <a:buFont typeface="Calibri" panose="020B0604020202020204" pitchFamily="34" charset="0"/>
              <a:buChar char="-"/>
            </a:pPr>
            <a:r>
              <a:rPr lang="en-US" sz="2000">
                <a:solidFill>
                  <a:srgbClr val="404040"/>
                </a:solidFill>
                <a:ea typeface="+mn-lt"/>
                <a:cs typeface="+mn-lt"/>
              </a:rPr>
              <a:t>Queries were made to get a better understanding of the </a:t>
            </a:r>
            <a:r>
              <a:rPr lang="en-US" sz="2000" dirty="0">
                <a:solidFill>
                  <a:srgbClr val="404040"/>
                </a:solidFill>
                <a:ea typeface="+mn-lt"/>
                <a:cs typeface="+mn-lt"/>
              </a:rPr>
              <a:t>dataset.</a:t>
            </a:r>
            <a:endParaRPr lang="en-US" dirty="0">
              <a:ea typeface="Calibri" panose="020F0502020204030204"/>
              <a:cs typeface="Calibri" panose="020F0502020204030204"/>
            </a:endParaRPr>
          </a:p>
          <a:p>
            <a:pPr marL="342900" indent="-342900">
              <a:lnSpc>
                <a:spcPct val="100000"/>
              </a:lnSpc>
              <a:spcBef>
                <a:spcPts val="1400"/>
              </a:spcBef>
              <a:buFont typeface="Calibri" panose="020B0604020202020204" pitchFamily="34" charset="0"/>
              <a:buChar char="-"/>
            </a:pPr>
            <a:r>
              <a:rPr lang="en-US" sz="2000">
                <a:solidFill>
                  <a:srgbClr val="404040"/>
                </a:solidFill>
                <a:ea typeface="+mn-lt"/>
                <a:cs typeface="+mn-lt"/>
              </a:rPr>
              <a:t>Queried information about launch site names, mission outcomes, various pay load sizes of  customers and booster versions, and landing outcomes</a:t>
            </a:r>
          </a:p>
          <a:p>
            <a:pPr marL="0" indent="0">
              <a:lnSpc>
                <a:spcPct val="100000"/>
              </a:lnSpc>
              <a:spcBef>
                <a:spcPts val="1400"/>
              </a:spcBef>
              <a:buNone/>
            </a:pPr>
            <a:endParaRPr lang="en-US" sz="2000" dirty="0">
              <a:solidFill>
                <a:srgbClr val="404040"/>
              </a:solidFill>
              <a:ea typeface="Calibri" panose="020F0502020204030204"/>
              <a:cs typeface="Calibri" panose="020F0502020204030204"/>
            </a:endParaRPr>
          </a:p>
          <a:p>
            <a:pPr marL="0" indent="0">
              <a:lnSpc>
                <a:spcPct val="100000"/>
              </a:lnSpc>
              <a:spcBef>
                <a:spcPts val="1400"/>
              </a:spcBef>
              <a:buNone/>
            </a:pPr>
            <a:r>
              <a:rPr lang="en-US" sz="2000">
                <a:solidFill>
                  <a:srgbClr val="404040"/>
                </a:solidFill>
                <a:ea typeface="Calibri" panose="020F0502020204030204"/>
                <a:cs typeface="Calibri" panose="020F0502020204030204"/>
              </a:rPr>
              <a:t>GITHUB URL  :</a:t>
            </a:r>
            <a:endParaRPr lang="en-US" sz="2000" dirty="0">
              <a:solidFill>
                <a:srgbClr val="404040"/>
              </a:solidFill>
              <a:ea typeface="Calibri" panose="020F0502020204030204"/>
              <a:cs typeface="Calibri" panose="020F0502020204030204"/>
            </a:endParaRPr>
          </a:p>
          <a:p>
            <a:pPr marL="0" indent="0">
              <a:lnSpc>
                <a:spcPct val="100000"/>
              </a:lnSpc>
              <a:spcBef>
                <a:spcPts val="1400"/>
              </a:spcBef>
              <a:buNone/>
            </a:pPr>
            <a:r>
              <a:rPr lang="en-US" sz="2000" dirty="0">
                <a:solidFill>
                  <a:srgbClr val="404040"/>
                </a:solidFill>
                <a:ea typeface="+mn-lt"/>
                <a:cs typeface="+mn-lt"/>
                <a:hlinkClick r:id="rId3"/>
              </a:rPr>
              <a:t>https://github.com/GANESH-MAHARAJ/Applied-DataScience-Capstone/blob/main/02-EDA_using_SQL_Pandas_sns/01-jupyter-labs-eda-sql-coursera_sqllite.ipynb</a:t>
            </a:r>
            <a:endParaRPr lang="en-US"/>
          </a:p>
          <a:p>
            <a:pPr marL="0" indent="0">
              <a:lnSpc>
                <a:spcPct val="100000"/>
              </a:lnSpc>
              <a:spcBef>
                <a:spcPts val="1400"/>
              </a:spcBef>
              <a:buNone/>
            </a:pPr>
            <a:endParaRPr lang="en-US" sz="2000" dirty="0">
              <a:solidFill>
                <a:srgbClr val="404040"/>
              </a:solidFill>
              <a:ea typeface="Calibri" panose="020F0502020204030204"/>
              <a:cs typeface="Calibri" panose="020F0502020204030204"/>
            </a:endParaRPr>
          </a:p>
          <a:p>
            <a:pPr marL="0" indent="0">
              <a:lnSpc>
                <a:spcPct val="100000"/>
              </a:lnSpc>
              <a:spcBef>
                <a:spcPts val="1400"/>
              </a:spcBef>
              <a:buNone/>
            </a:pPr>
            <a:endParaRPr lang="en-US" sz="2000" dirty="0">
              <a:solidFill>
                <a:srgbClr val="404040"/>
              </a:solidFill>
              <a:ea typeface="Calibri" panose="020F0502020204030204"/>
              <a:cs typeface="Calibri" panose="020F0502020204030204"/>
            </a:endParaRPr>
          </a:p>
          <a:p>
            <a:pPr marL="0" indent="0">
              <a:lnSpc>
                <a:spcPct val="100000"/>
              </a:lnSpc>
              <a:spcBef>
                <a:spcPts val="1400"/>
              </a:spcBef>
              <a:buNone/>
            </a:pPr>
            <a:endParaRPr lang="en-US" sz="2000" dirty="0">
              <a:solidFill>
                <a:srgbClr val="404040"/>
              </a:solidFill>
              <a:ea typeface="Calibri" panose="020F0502020204030204"/>
              <a:cs typeface="Calibri" panose="020F0502020204030204"/>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lIns="91440" tIns="45720" rIns="91440" bIns="45720" anchor="t">
            <a:normAutofit/>
          </a:bodyPr>
          <a:lstStyle/>
          <a:p>
            <a:pPr>
              <a:buNone/>
            </a:pPr>
            <a:r>
              <a:rPr lang="en-US" sz="2000">
                <a:solidFill>
                  <a:schemeClr val="accent3">
                    <a:lumMod val="25000"/>
                  </a:schemeClr>
                </a:solidFill>
                <a:ea typeface="+mn-lt"/>
                <a:cs typeface="+mn-lt"/>
              </a:rPr>
              <a:t>Folium maps mark Launch Sites, successful and unsuccessful landings, and a proximity example  to key locations: Railway, Highway, Coast, and City.</a:t>
            </a:r>
            <a:endParaRPr lang="en-US" sz="2000" dirty="0">
              <a:solidFill>
                <a:schemeClr val="accent3">
                  <a:lumMod val="25000"/>
                </a:schemeClr>
              </a:solidFill>
              <a:ea typeface="Calibri"/>
              <a:cs typeface="Calibri"/>
            </a:endParaRPr>
          </a:p>
          <a:p>
            <a:pPr>
              <a:buNone/>
            </a:pPr>
            <a:endParaRPr lang="en-US" sz="2000" dirty="0">
              <a:solidFill>
                <a:schemeClr val="accent3">
                  <a:lumMod val="25000"/>
                </a:schemeClr>
              </a:solidFill>
              <a:ea typeface="+mn-lt"/>
              <a:cs typeface="+mn-lt"/>
            </a:endParaRPr>
          </a:p>
          <a:p>
            <a:pPr>
              <a:buNone/>
            </a:pPr>
            <a:r>
              <a:rPr lang="en-US" sz="2000">
                <a:solidFill>
                  <a:schemeClr val="accent3">
                    <a:lumMod val="25000"/>
                  </a:schemeClr>
                </a:solidFill>
                <a:ea typeface="+mn-lt"/>
                <a:cs typeface="+mn-lt"/>
              </a:rPr>
              <a:t>This allows us to understand why launch sites may be located where they are. Also visualizes  successful landings relative to location.</a:t>
            </a:r>
            <a:endParaRPr lang="en-US" sz="2000">
              <a:solidFill>
                <a:schemeClr val="accent3">
                  <a:lumMod val="25000"/>
                </a:schemeClr>
              </a:solidFill>
              <a:ea typeface="Calibri"/>
              <a:cs typeface="Calibri"/>
            </a:endParaRPr>
          </a:p>
          <a:p>
            <a:pPr marL="0" indent="0">
              <a:lnSpc>
                <a:spcPct val="100000"/>
              </a:lnSpc>
              <a:spcBef>
                <a:spcPts val="1400"/>
              </a:spcBef>
              <a:buNone/>
            </a:pPr>
            <a:endParaRPr lang="en-US" sz="2000" dirty="0">
              <a:solidFill>
                <a:schemeClr val="accent3">
                  <a:lumMod val="25000"/>
                </a:schemeClr>
              </a:solidFill>
              <a:latin typeface="Abadi"/>
            </a:endParaRPr>
          </a:p>
          <a:p>
            <a:pPr marL="0" indent="0">
              <a:lnSpc>
                <a:spcPct val="100000"/>
              </a:lnSpc>
              <a:spcBef>
                <a:spcPts val="1400"/>
              </a:spcBef>
              <a:buNone/>
            </a:pPr>
            <a:r>
              <a:rPr lang="en-US" sz="2000">
                <a:solidFill>
                  <a:schemeClr val="accent3">
                    <a:lumMod val="25000"/>
                  </a:schemeClr>
                </a:solidFill>
                <a:latin typeface="Abadi"/>
              </a:rPr>
              <a:t>GITHUB URL : </a:t>
            </a:r>
            <a:endParaRPr lang="en-US" sz="2000" dirty="0">
              <a:solidFill>
                <a:schemeClr val="accent3">
                  <a:lumMod val="25000"/>
                </a:schemeClr>
              </a:solidFill>
              <a:latin typeface="Abadi"/>
            </a:endParaRPr>
          </a:p>
          <a:p>
            <a:pPr marL="0" indent="0">
              <a:lnSpc>
                <a:spcPct val="100000"/>
              </a:lnSpc>
              <a:spcBef>
                <a:spcPts val="1400"/>
              </a:spcBef>
              <a:buNone/>
            </a:pPr>
            <a:r>
              <a:rPr lang="en-US" sz="2000" dirty="0">
                <a:solidFill>
                  <a:srgbClr val="0B49CB"/>
                </a:solidFill>
                <a:ea typeface="+mn-lt"/>
                <a:cs typeface="+mn-lt"/>
                <a:hlinkClick r:id="rId3">
                  <a:extLst>
                    <a:ext uri="{A12FA001-AC4F-418D-AE19-62706E023703}">
                      <ahyp:hlinkClr xmlns:ahyp="http://schemas.microsoft.com/office/drawing/2018/hyperlinkcolor" val="tx"/>
                    </a:ext>
                  </a:extLst>
                </a:hlinkClick>
              </a:rPr>
              <a:t>https://github.com/GANESH-MAHARAJ/Applied-DataScience-Capstone/blob/main/03-InteractiveAnalytics-Dashboard/01-lab_jupyter_launch_site_location_folium.ipynb</a:t>
            </a:r>
            <a:endParaRPr lang="en-US">
              <a:solidFill>
                <a:srgbClr val="0B49CB"/>
              </a:solidFill>
            </a:endParaRPr>
          </a:p>
          <a:p>
            <a:pPr marL="0" indent="0">
              <a:lnSpc>
                <a:spcPct val="100000"/>
              </a:lnSpc>
              <a:spcBef>
                <a:spcPts val="1400"/>
              </a:spcBef>
              <a:buNone/>
            </a:pPr>
            <a:endParaRPr lang="en-US" sz="2000" dirty="0">
              <a:solidFill>
                <a:schemeClr val="accent3">
                  <a:lumMod val="25000"/>
                </a:schemeClr>
              </a:solidFill>
              <a:latin typeface="Abadi"/>
            </a:endParaRPr>
          </a:p>
          <a:p>
            <a:pPr marL="0" indent="0">
              <a:lnSpc>
                <a:spcPct val="100000"/>
              </a:lnSpc>
              <a:spcBef>
                <a:spcPts val="1400"/>
              </a:spcBef>
              <a:buNone/>
            </a:pPr>
            <a:endParaRPr lang="en-US" sz="2000" dirty="0">
              <a:solidFill>
                <a:schemeClr val="accent3">
                  <a:lumMod val="25000"/>
                </a:schemeClr>
              </a:solidFill>
              <a:latin typeface="Abadi"/>
            </a:endParaRPr>
          </a:p>
          <a:p>
            <a:pPr marL="0" indent="0">
              <a:lnSpc>
                <a:spcPct val="100000"/>
              </a:lnSpc>
              <a:spcBef>
                <a:spcPts val="1400"/>
              </a:spcBef>
              <a:buNone/>
            </a:pPr>
            <a:endParaRPr lang="en-US" sz="20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marL="342900" indent="-342900">
              <a:buFont typeface="Calibri" panose="020B0604020202020204" pitchFamily="34" charset="0"/>
              <a:buChar char="-"/>
            </a:pPr>
            <a:r>
              <a:rPr lang="en-US" sz="1800">
                <a:solidFill>
                  <a:srgbClr val="404040"/>
                </a:solidFill>
                <a:ea typeface="+mn-lt"/>
                <a:cs typeface="+mn-lt"/>
              </a:rPr>
              <a:t>Dashboard includes a pie chart and a scatter plot.</a:t>
            </a:r>
            <a:endParaRPr lang="en-US" sz="1800">
              <a:ea typeface="Calibri" panose="020F0502020204030204"/>
              <a:cs typeface="Calibri" panose="020F0502020204030204"/>
            </a:endParaRPr>
          </a:p>
          <a:p>
            <a:pPr marL="342900" indent="-342900">
              <a:buFont typeface="Calibri" panose="020B0604020202020204" pitchFamily="34" charset="0"/>
              <a:buChar char="-"/>
            </a:pPr>
            <a:r>
              <a:rPr lang="en-US" sz="1800">
                <a:solidFill>
                  <a:srgbClr val="404040"/>
                </a:solidFill>
                <a:ea typeface="+mn-lt"/>
                <a:cs typeface="+mn-lt"/>
              </a:rPr>
              <a:t>Pie chart can be selected to show distribution of successful landings across all launch sites and  can be selected to show individual launch site success rates.</a:t>
            </a:r>
            <a:endParaRPr lang="en-US" sz="1800">
              <a:ea typeface="Calibri" panose="020F0502020204030204"/>
              <a:cs typeface="Calibri" panose="020F0502020204030204"/>
            </a:endParaRPr>
          </a:p>
          <a:p>
            <a:pPr marL="342900" indent="-342900">
              <a:buFont typeface="Calibri" panose="020B0604020202020204" pitchFamily="34" charset="0"/>
              <a:buChar char="-"/>
            </a:pPr>
            <a:r>
              <a:rPr lang="en-US" sz="1800">
                <a:solidFill>
                  <a:srgbClr val="404040"/>
                </a:solidFill>
                <a:ea typeface="+mn-lt"/>
                <a:cs typeface="+mn-lt"/>
              </a:rPr>
              <a:t>Scatter plot takes two inputs: All sites or individual site and payload mass on a slider between 0  and 10000 kg.</a:t>
            </a:r>
            <a:endParaRPr lang="en-US" sz="1800">
              <a:ea typeface="Calibri" panose="020F0502020204030204"/>
              <a:cs typeface="Calibri" panose="020F0502020204030204"/>
            </a:endParaRPr>
          </a:p>
          <a:p>
            <a:pPr marL="342900" indent="-342900">
              <a:buFont typeface="Calibri" panose="020B0604020202020204" pitchFamily="34" charset="0"/>
              <a:buChar char="-"/>
            </a:pPr>
            <a:r>
              <a:rPr lang="en-US" sz="1800">
                <a:solidFill>
                  <a:srgbClr val="404040"/>
                </a:solidFill>
                <a:ea typeface="+mn-lt"/>
                <a:cs typeface="+mn-lt"/>
              </a:rPr>
              <a:t>The pie chart is used to visualize launch site success rate.</a:t>
            </a:r>
            <a:endParaRPr lang="en-US" sz="1800">
              <a:ea typeface="Calibri" panose="020F0502020204030204"/>
              <a:cs typeface="Calibri" panose="020F0502020204030204"/>
            </a:endParaRPr>
          </a:p>
          <a:p>
            <a:pPr marL="342900" indent="-342900">
              <a:buFont typeface="Calibri" panose="020B0604020202020204" pitchFamily="34" charset="0"/>
              <a:buChar char="-"/>
            </a:pPr>
            <a:r>
              <a:rPr lang="en-US" sz="1800">
                <a:solidFill>
                  <a:srgbClr val="404040"/>
                </a:solidFill>
                <a:ea typeface="+mn-lt"/>
                <a:cs typeface="+mn-lt"/>
              </a:rPr>
              <a:t>The scatter plot can help us see how success varies across launch sites, payload mass, and booster version category.</a:t>
            </a:r>
            <a:endParaRPr lang="en-US" sz="1800">
              <a:ea typeface="Calibri"/>
              <a:cs typeface="Calibri"/>
            </a:endParaRPr>
          </a:p>
          <a:p>
            <a:pPr marL="0" indent="0">
              <a:lnSpc>
                <a:spcPct val="100000"/>
              </a:lnSpc>
              <a:spcBef>
                <a:spcPts val="1400"/>
              </a:spcBef>
              <a:buNone/>
            </a:pPr>
            <a:r>
              <a:rPr lang="en-US" sz="1800">
                <a:solidFill>
                  <a:schemeClr val="accent3">
                    <a:lumMod val="25000"/>
                  </a:schemeClr>
                </a:solidFill>
                <a:latin typeface="Abadi"/>
              </a:rPr>
              <a:t>GITHUB URL : </a:t>
            </a:r>
          </a:p>
          <a:p>
            <a:pPr marL="0" indent="0">
              <a:lnSpc>
                <a:spcPct val="100000"/>
              </a:lnSpc>
              <a:spcBef>
                <a:spcPts val="1400"/>
              </a:spcBef>
              <a:buNone/>
            </a:pPr>
            <a:r>
              <a:rPr lang="en-US" sz="1800" dirty="0">
                <a:solidFill>
                  <a:srgbClr val="0B49CB"/>
                </a:solidFill>
                <a:ea typeface="+mn-lt"/>
                <a:cs typeface="+mn-lt"/>
                <a:hlinkClick r:id="rId3">
                  <a:extLst>
                    <a:ext uri="{A12FA001-AC4F-418D-AE19-62706E023703}">
                      <ahyp:hlinkClr xmlns:ahyp="http://schemas.microsoft.com/office/drawing/2018/hyperlinkcolor" val="tx"/>
                    </a:ext>
                  </a:extLst>
                </a:hlinkClick>
              </a:rPr>
              <a:t>https://github.com/GANESH-MAHARAJ/Applied-DataScience-Capstone/blob/main/03-InteractiveAnalytics-Dashboard/02-spacex_dash_app.py</a:t>
            </a:r>
            <a:endParaRPr lang="en-US">
              <a:solidFill>
                <a:srgbClr val="0B49CB"/>
              </a:solidFill>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62011" y="1740959"/>
            <a:ext cx="4538590" cy="4478337"/>
          </a:xfrm>
          <a:prstGeom prst="rect">
            <a:avLst/>
          </a:prstGeom>
        </p:spPr>
        <p:txBody>
          <a:bodyPr lIns="91440" tIns="45720" rIns="91440" bIns="45720" anchor="t">
            <a:normAutofit/>
          </a:bodyPr>
          <a:lstStyle/>
          <a:p>
            <a:pPr>
              <a:buNone/>
            </a:pPr>
            <a:r>
              <a:rPr lang="en-US" sz="1600">
                <a:latin typeface="Abadi"/>
                <a:ea typeface="+mn-lt"/>
                <a:cs typeface="+mn-lt"/>
              </a:rPr>
              <a:t>The predictive analysis involved building, evaluating, and improving multiple classification models to predict Falcon 9 first-stage landing success. The process began with feature engineering to prepare the dataset, followed by splitting the data into training (80%) and testing (20%) subsets. Four classification models were tested: Logistic Regression, Support Vector Machine (SVM), Decision Tree, and K-Nearest Neighbors (KNN).</a:t>
            </a:r>
          </a:p>
          <a:p>
            <a:pPr>
              <a:buNone/>
            </a:pPr>
            <a:endParaRPr lang="en-US" sz="1600" dirty="0">
              <a:latin typeface="Abadi"/>
              <a:ea typeface="Calibri"/>
              <a:cs typeface="Calibri"/>
            </a:endParaRPr>
          </a:p>
          <a:p>
            <a:pPr>
              <a:buNone/>
            </a:pPr>
            <a:r>
              <a:rPr lang="en-US" sz="1600">
                <a:latin typeface="Abadi"/>
                <a:ea typeface="Calibri"/>
                <a:cs typeface="Calibri"/>
              </a:rPr>
              <a:t>GITHUB URL : </a:t>
            </a:r>
            <a:endParaRPr lang="en-US" sz="1600" dirty="0">
              <a:latin typeface="Abadi"/>
              <a:ea typeface="Calibri"/>
              <a:cs typeface="Calibri"/>
            </a:endParaRPr>
          </a:p>
          <a:p>
            <a:pPr>
              <a:buNone/>
            </a:pPr>
            <a:r>
              <a:rPr lang="en-US" sz="1600" dirty="0">
                <a:ea typeface="+mn-lt"/>
                <a:cs typeface="+mn-lt"/>
                <a:hlinkClick r:id="rId3"/>
              </a:rPr>
              <a:t>https://github.com/GANESH-MAHARAJ/Applied-DataScience-Capstone/blob/main/04-Predictive-Model/SpaceX_Machine%20Learning%20Prediction_Part_5.ipynb</a:t>
            </a:r>
            <a:endParaRPr lang="en-US"/>
          </a:p>
          <a:p>
            <a:pPr>
              <a:buNone/>
            </a:pPr>
            <a:endParaRPr lang="en-US" sz="1600" dirty="0">
              <a:latin typeface="Abadi"/>
              <a:ea typeface="Calibri"/>
              <a:cs typeface="Calibri"/>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Rectangle: Rounded Corners 5">
            <a:extLst>
              <a:ext uri="{FF2B5EF4-FFF2-40B4-BE49-F238E27FC236}">
                <a16:creationId xmlns:a16="http://schemas.microsoft.com/office/drawing/2014/main" id="{D3AD5616-4E18-0BFF-CF5F-3E755C8FB530}"/>
              </a:ext>
            </a:extLst>
          </p:cNvPr>
          <p:cNvSpPr/>
          <p:nvPr/>
        </p:nvSpPr>
        <p:spPr>
          <a:xfrm>
            <a:off x="4898607" y="1497066"/>
            <a:ext cx="1731963" cy="928567"/>
          </a:xfrm>
          <a:prstGeom prst="roundRect">
            <a:avLst/>
          </a:prstGeom>
          <a:solidFill>
            <a:srgbClr val="5B6DF5"/>
          </a:solidFill>
          <a:ln>
            <a:extLst>
              <a:ext uri="{C807C97D-BFC1-408E-A445-0C87EB9F89A2}">
                <ask:lineSketchStyleProps xmlns:ask="http://schemas.microsoft.com/office/drawing/2018/sketchyshapes" sd="3499211612">
                  <a:custGeom>
                    <a:avLst/>
                    <a:gdLst>
                      <a:gd name="connsiteX0" fmla="*/ 0 w 1731963"/>
                      <a:gd name="connsiteY0" fmla="*/ 154764 h 928567"/>
                      <a:gd name="connsiteX1" fmla="*/ 154764 w 1731963"/>
                      <a:gd name="connsiteY1" fmla="*/ 0 h 928567"/>
                      <a:gd name="connsiteX2" fmla="*/ 1577199 w 1731963"/>
                      <a:gd name="connsiteY2" fmla="*/ 0 h 928567"/>
                      <a:gd name="connsiteX3" fmla="*/ 1731963 w 1731963"/>
                      <a:gd name="connsiteY3" fmla="*/ 154764 h 928567"/>
                      <a:gd name="connsiteX4" fmla="*/ 1731963 w 1731963"/>
                      <a:gd name="connsiteY4" fmla="*/ 773803 h 928567"/>
                      <a:gd name="connsiteX5" fmla="*/ 1577199 w 1731963"/>
                      <a:gd name="connsiteY5" fmla="*/ 928567 h 928567"/>
                      <a:gd name="connsiteX6" fmla="*/ 154764 w 1731963"/>
                      <a:gd name="connsiteY6" fmla="*/ 928567 h 928567"/>
                      <a:gd name="connsiteX7" fmla="*/ 0 w 1731963"/>
                      <a:gd name="connsiteY7" fmla="*/ 773803 h 928567"/>
                      <a:gd name="connsiteX8" fmla="*/ 0 w 1731963"/>
                      <a:gd name="connsiteY8" fmla="*/ 154764 h 92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1963" h="928567" fill="none" extrusionOk="0">
                        <a:moveTo>
                          <a:pt x="0" y="154764"/>
                        </a:moveTo>
                        <a:cubicBezTo>
                          <a:pt x="-8888" y="66710"/>
                          <a:pt x="72805" y="1637"/>
                          <a:pt x="154764" y="0"/>
                        </a:cubicBezTo>
                        <a:cubicBezTo>
                          <a:pt x="491962" y="105586"/>
                          <a:pt x="1234989" y="-28034"/>
                          <a:pt x="1577199" y="0"/>
                        </a:cubicBezTo>
                        <a:cubicBezTo>
                          <a:pt x="1663427" y="13939"/>
                          <a:pt x="1723921" y="76734"/>
                          <a:pt x="1731963" y="154764"/>
                        </a:cubicBezTo>
                        <a:cubicBezTo>
                          <a:pt x="1718962" y="411404"/>
                          <a:pt x="1764014" y="606325"/>
                          <a:pt x="1731963" y="773803"/>
                        </a:cubicBezTo>
                        <a:cubicBezTo>
                          <a:pt x="1737101" y="844708"/>
                          <a:pt x="1663515" y="930041"/>
                          <a:pt x="1577199" y="928567"/>
                        </a:cubicBezTo>
                        <a:cubicBezTo>
                          <a:pt x="1133996" y="892930"/>
                          <a:pt x="431044" y="886226"/>
                          <a:pt x="154764" y="928567"/>
                        </a:cubicBezTo>
                        <a:cubicBezTo>
                          <a:pt x="69224" y="943307"/>
                          <a:pt x="-7019" y="853503"/>
                          <a:pt x="0" y="773803"/>
                        </a:cubicBezTo>
                        <a:cubicBezTo>
                          <a:pt x="50254" y="507053"/>
                          <a:pt x="-24700" y="255788"/>
                          <a:pt x="0" y="154764"/>
                        </a:cubicBezTo>
                        <a:close/>
                      </a:path>
                      <a:path w="1731963" h="928567" stroke="0" extrusionOk="0">
                        <a:moveTo>
                          <a:pt x="0" y="154764"/>
                        </a:moveTo>
                        <a:cubicBezTo>
                          <a:pt x="-3989" y="56769"/>
                          <a:pt x="57632" y="1004"/>
                          <a:pt x="154764" y="0"/>
                        </a:cubicBezTo>
                        <a:cubicBezTo>
                          <a:pt x="437451" y="28993"/>
                          <a:pt x="1330444" y="123742"/>
                          <a:pt x="1577199" y="0"/>
                        </a:cubicBezTo>
                        <a:cubicBezTo>
                          <a:pt x="1667335" y="7881"/>
                          <a:pt x="1743916" y="72511"/>
                          <a:pt x="1731963" y="154764"/>
                        </a:cubicBezTo>
                        <a:cubicBezTo>
                          <a:pt x="1679566" y="242132"/>
                          <a:pt x="1725927" y="669051"/>
                          <a:pt x="1731963" y="773803"/>
                        </a:cubicBezTo>
                        <a:cubicBezTo>
                          <a:pt x="1725668" y="851187"/>
                          <a:pt x="1661347" y="927380"/>
                          <a:pt x="1577199" y="928567"/>
                        </a:cubicBezTo>
                        <a:cubicBezTo>
                          <a:pt x="987797" y="1023031"/>
                          <a:pt x="672636" y="916018"/>
                          <a:pt x="154764" y="928567"/>
                        </a:cubicBezTo>
                        <a:cubicBezTo>
                          <a:pt x="66281" y="929817"/>
                          <a:pt x="5925" y="847461"/>
                          <a:pt x="0" y="773803"/>
                        </a:cubicBezTo>
                        <a:cubicBezTo>
                          <a:pt x="53663" y="480317"/>
                          <a:pt x="43288" y="393717"/>
                          <a:pt x="0" y="154764"/>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ea typeface="Calibri"/>
                <a:cs typeface="Calibri"/>
              </a:rPr>
              <a:t>Split label column 'Class' from dataset</a:t>
            </a:r>
            <a:endParaRPr lang="en-US"/>
          </a:p>
        </p:txBody>
      </p:sp>
      <p:sp>
        <p:nvSpPr>
          <p:cNvPr id="8" name="Rectangle: Rounded Corners 7">
            <a:extLst>
              <a:ext uri="{FF2B5EF4-FFF2-40B4-BE49-F238E27FC236}">
                <a16:creationId xmlns:a16="http://schemas.microsoft.com/office/drawing/2014/main" id="{7C0B6A3B-1E5A-FC61-FBB8-9417A99D80CB}"/>
              </a:ext>
            </a:extLst>
          </p:cNvPr>
          <p:cNvSpPr/>
          <p:nvPr/>
        </p:nvSpPr>
        <p:spPr>
          <a:xfrm>
            <a:off x="4898606" y="3135887"/>
            <a:ext cx="1731963" cy="928567"/>
          </a:xfrm>
          <a:prstGeom prst="roundRect">
            <a:avLst/>
          </a:prstGeom>
          <a:solidFill>
            <a:srgbClr val="5B6DF5"/>
          </a:solidFill>
          <a:ln>
            <a:extLst>
              <a:ext uri="{C807C97D-BFC1-408E-A445-0C87EB9F89A2}">
                <ask:lineSketchStyleProps xmlns:ask="http://schemas.microsoft.com/office/drawing/2018/sketchyshapes" sd="656547132">
                  <a:custGeom>
                    <a:avLst/>
                    <a:gdLst>
                      <a:gd name="connsiteX0" fmla="*/ 0 w 1731963"/>
                      <a:gd name="connsiteY0" fmla="*/ 154764 h 928567"/>
                      <a:gd name="connsiteX1" fmla="*/ 154764 w 1731963"/>
                      <a:gd name="connsiteY1" fmla="*/ 0 h 928567"/>
                      <a:gd name="connsiteX2" fmla="*/ 1577199 w 1731963"/>
                      <a:gd name="connsiteY2" fmla="*/ 0 h 928567"/>
                      <a:gd name="connsiteX3" fmla="*/ 1731963 w 1731963"/>
                      <a:gd name="connsiteY3" fmla="*/ 154764 h 928567"/>
                      <a:gd name="connsiteX4" fmla="*/ 1731963 w 1731963"/>
                      <a:gd name="connsiteY4" fmla="*/ 773803 h 928567"/>
                      <a:gd name="connsiteX5" fmla="*/ 1577199 w 1731963"/>
                      <a:gd name="connsiteY5" fmla="*/ 928567 h 928567"/>
                      <a:gd name="connsiteX6" fmla="*/ 154764 w 1731963"/>
                      <a:gd name="connsiteY6" fmla="*/ 928567 h 928567"/>
                      <a:gd name="connsiteX7" fmla="*/ 0 w 1731963"/>
                      <a:gd name="connsiteY7" fmla="*/ 773803 h 928567"/>
                      <a:gd name="connsiteX8" fmla="*/ 0 w 1731963"/>
                      <a:gd name="connsiteY8" fmla="*/ 154764 h 92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1963" h="928567" fill="none" extrusionOk="0">
                        <a:moveTo>
                          <a:pt x="0" y="154764"/>
                        </a:moveTo>
                        <a:cubicBezTo>
                          <a:pt x="284" y="62867"/>
                          <a:pt x="76390" y="-1285"/>
                          <a:pt x="154764" y="0"/>
                        </a:cubicBezTo>
                        <a:cubicBezTo>
                          <a:pt x="611437" y="108294"/>
                          <a:pt x="1151088" y="61382"/>
                          <a:pt x="1577199" y="0"/>
                        </a:cubicBezTo>
                        <a:cubicBezTo>
                          <a:pt x="1658226" y="-4098"/>
                          <a:pt x="1724760" y="74066"/>
                          <a:pt x="1731963" y="154764"/>
                        </a:cubicBezTo>
                        <a:cubicBezTo>
                          <a:pt x="1697359" y="396864"/>
                          <a:pt x="1722910" y="631656"/>
                          <a:pt x="1731963" y="773803"/>
                        </a:cubicBezTo>
                        <a:cubicBezTo>
                          <a:pt x="1739992" y="852794"/>
                          <a:pt x="1652973" y="933656"/>
                          <a:pt x="1577199" y="928567"/>
                        </a:cubicBezTo>
                        <a:cubicBezTo>
                          <a:pt x="1293537" y="950840"/>
                          <a:pt x="715482" y="972866"/>
                          <a:pt x="154764" y="928567"/>
                        </a:cubicBezTo>
                        <a:cubicBezTo>
                          <a:pt x="80804" y="937889"/>
                          <a:pt x="-182" y="857842"/>
                          <a:pt x="0" y="773803"/>
                        </a:cubicBezTo>
                        <a:cubicBezTo>
                          <a:pt x="-7309" y="685024"/>
                          <a:pt x="-1948" y="345337"/>
                          <a:pt x="0" y="154764"/>
                        </a:cubicBezTo>
                        <a:close/>
                      </a:path>
                      <a:path w="1731963" h="928567" stroke="0" extrusionOk="0">
                        <a:moveTo>
                          <a:pt x="0" y="154764"/>
                        </a:moveTo>
                        <a:cubicBezTo>
                          <a:pt x="-4626" y="53805"/>
                          <a:pt x="69210" y="-4332"/>
                          <a:pt x="154764" y="0"/>
                        </a:cubicBezTo>
                        <a:cubicBezTo>
                          <a:pt x="515736" y="57048"/>
                          <a:pt x="931898" y="-69182"/>
                          <a:pt x="1577199" y="0"/>
                        </a:cubicBezTo>
                        <a:cubicBezTo>
                          <a:pt x="1656105" y="4679"/>
                          <a:pt x="1733973" y="68829"/>
                          <a:pt x="1731963" y="154764"/>
                        </a:cubicBezTo>
                        <a:cubicBezTo>
                          <a:pt x="1740636" y="428911"/>
                          <a:pt x="1759928" y="679866"/>
                          <a:pt x="1731963" y="773803"/>
                        </a:cubicBezTo>
                        <a:cubicBezTo>
                          <a:pt x="1746673" y="864569"/>
                          <a:pt x="1654571" y="934295"/>
                          <a:pt x="1577199" y="928567"/>
                        </a:cubicBezTo>
                        <a:cubicBezTo>
                          <a:pt x="1414980" y="904158"/>
                          <a:pt x="708274" y="862241"/>
                          <a:pt x="154764" y="928567"/>
                        </a:cubicBezTo>
                        <a:cubicBezTo>
                          <a:pt x="81616" y="924803"/>
                          <a:pt x="188" y="855931"/>
                          <a:pt x="0" y="773803"/>
                        </a:cubicBezTo>
                        <a:cubicBezTo>
                          <a:pt x="-22011" y="576125"/>
                          <a:pt x="31614" y="403634"/>
                          <a:pt x="0" y="154764"/>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ea typeface="Calibri"/>
                <a:cs typeface="Calibri"/>
              </a:rPr>
              <a:t>Score models on split test set</a:t>
            </a:r>
            <a:endParaRPr lang="en-US">
              <a:solidFill>
                <a:srgbClr val="000000"/>
              </a:solidFill>
              <a:ea typeface="Calibri"/>
              <a:cs typeface="Calibri"/>
            </a:endParaRPr>
          </a:p>
        </p:txBody>
      </p:sp>
      <p:sp>
        <p:nvSpPr>
          <p:cNvPr id="10" name="Rectangle: Rounded Corners 9">
            <a:extLst>
              <a:ext uri="{FF2B5EF4-FFF2-40B4-BE49-F238E27FC236}">
                <a16:creationId xmlns:a16="http://schemas.microsoft.com/office/drawing/2014/main" id="{88DBF593-C9DA-10A0-1090-20EAB1E5A3BD}"/>
              </a:ext>
            </a:extLst>
          </p:cNvPr>
          <p:cNvSpPr/>
          <p:nvPr/>
        </p:nvSpPr>
        <p:spPr>
          <a:xfrm>
            <a:off x="4909044" y="4816463"/>
            <a:ext cx="1731963" cy="928567"/>
          </a:xfrm>
          <a:prstGeom prst="roundRect">
            <a:avLst/>
          </a:prstGeom>
          <a:solidFill>
            <a:srgbClr val="5B6DF5"/>
          </a:solidFill>
          <a:ln>
            <a:extLst>
              <a:ext uri="{C807C97D-BFC1-408E-A445-0C87EB9F89A2}">
                <ask:lineSketchStyleProps xmlns:ask="http://schemas.microsoft.com/office/drawing/2018/sketchyshapes" sd="3150695743">
                  <a:custGeom>
                    <a:avLst/>
                    <a:gdLst>
                      <a:gd name="connsiteX0" fmla="*/ 0 w 1731963"/>
                      <a:gd name="connsiteY0" fmla="*/ 154764 h 928567"/>
                      <a:gd name="connsiteX1" fmla="*/ 154764 w 1731963"/>
                      <a:gd name="connsiteY1" fmla="*/ 0 h 928567"/>
                      <a:gd name="connsiteX2" fmla="*/ 1577199 w 1731963"/>
                      <a:gd name="connsiteY2" fmla="*/ 0 h 928567"/>
                      <a:gd name="connsiteX3" fmla="*/ 1731963 w 1731963"/>
                      <a:gd name="connsiteY3" fmla="*/ 154764 h 928567"/>
                      <a:gd name="connsiteX4" fmla="*/ 1731963 w 1731963"/>
                      <a:gd name="connsiteY4" fmla="*/ 773803 h 928567"/>
                      <a:gd name="connsiteX5" fmla="*/ 1577199 w 1731963"/>
                      <a:gd name="connsiteY5" fmla="*/ 928567 h 928567"/>
                      <a:gd name="connsiteX6" fmla="*/ 154764 w 1731963"/>
                      <a:gd name="connsiteY6" fmla="*/ 928567 h 928567"/>
                      <a:gd name="connsiteX7" fmla="*/ 0 w 1731963"/>
                      <a:gd name="connsiteY7" fmla="*/ 773803 h 928567"/>
                      <a:gd name="connsiteX8" fmla="*/ 0 w 1731963"/>
                      <a:gd name="connsiteY8" fmla="*/ 154764 h 92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1963" h="928567" fill="none" extrusionOk="0">
                        <a:moveTo>
                          <a:pt x="0" y="154764"/>
                        </a:moveTo>
                        <a:cubicBezTo>
                          <a:pt x="1152" y="70689"/>
                          <a:pt x="70788" y="7510"/>
                          <a:pt x="154764" y="0"/>
                        </a:cubicBezTo>
                        <a:cubicBezTo>
                          <a:pt x="464951" y="79413"/>
                          <a:pt x="954350" y="109754"/>
                          <a:pt x="1577199" y="0"/>
                        </a:cubicBezTo>
                        <a:cubicBezTo>
                          <a:pt x="1671788" y="1318"/>
                          <a:pt x="1733693" y="64511"/>
                          <a:pt x="1731963" y="154764"/>
                        </a:cubicBezTo>
                        <a:cubicBezTo>
                          <a:pt x="1722360" y="424672"/>
                          <a:pt x="1754240" y="651349"/>
                          <a:pt x="1731963" y="773803"/>
                        </a:cubicBezTo>
                        <a:cubicBezTo>
                          <a:pt x="1735996" y="856989"/>
                          <a:pt x="1652698" y="920186"/>
                          <a:pt x="1577199" y="928567"/>
                        </a:cubicBezTo>
                        <a:cubicBezTo>
                          <a:pt x="1273358" y="832281"/>
                          <a:pt x="832438" y="879966"/>
                          <a:pt x="154764" y="928567"/>
                        </a:cubicBezTo>
                        <a:cubicBezTo>
                          <a:pt x="83327" y="935046"/>
                          <a:pt x="6511" y="863728"/>
                          <a:pt x="0" y="773803"/>
                        </a:cubicBezTo>
                        <a:cubicBezTo>
                          <a:pt x="-40967" y="526394"/>
                          <a:pt x="37032" y="422683"/>
                          <a:pt x="0" y="154764"/>
                        </a:cubicBezTo>
                        <a:close/>
                      </a:path>
                      <a:path w="1731963" h="928567" stroke="0" extrusionOk="0">
                        <a:moveTo>
                          <a:pt x="0" y="154764"/>
                        </a:moveTo>
                        <a:cubicBezTo>
                          <a:pt x="-10155" y="58493"/>
                          <a:pt x="80102" y="523"/>
                          <a:pt x="154764" y="0"/>
                        </a:cubicBezTo>
                        <a:cubicBezTo>
                          <a:pt x="835379" y="-18950"/>
                          <a:pt x="884142" y="-27758"/>
                          <a:pt x="1577199" y="0"/>
                        </a:cubicBezTo>
                        <a:cubicBezTo>
                          <a:pt x="1660887" y="1310"/>
                          <a:pt x="1745767" y="61974"/>
                          <a:pt x="1731963" y="154764"/>
                        </a:cubicBezTo>
                        <a:cubicBezTo>
                          <a:pt x="1700983" y="370107"/>
                          <a:pt x="1690674" y="704817"/>
                          <a:pt x="1731963" y="773803"/>
                        </a:cubicBezTo>
                        <a:cubicBezTo>
                          <a:pt x="1736237" y="853874"/>
                          <a:pt x="1665699" y="922842"/>
                          <a:pt x="1577199" y="928567"/>
                        </a:cubicBezTo>
                        <a:cubicBezTo>
                          <a:pt x="981728" y="837127"/>
                          <a:pt x="638816" y="871753"/>
                          <a:pt x="154764" y="928567"/>
                        </a:cubicBezTo>
                        <a:cubicBezTo>
                          <a:pt x="68383" y="927591"/>
                          <a:pt x="-1050" y="857943"/>
                          <a:pt x="0" y="773803"/>
                        </a:cubicBezTo>
                        <a:cubicBezTo>
                          <a:pt x="37328" y="509621"/>
                          <a:pt x="44809" y="396978"/>
                          <a:pt x="0" y="154764"/>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a:ea typeface="Calibri"/>
                <a:cs typeface="Calibri"/>
              </a:rPr>
              <a:t>Confusion Matrix for all Models</a:t>
            </a:r>
            <a:endParaRPr lang="en-US"/>
          </a:p>
        </p:txBody>
      </p:sp>
      <p:sp>
        <p:nvSpPr>
          <p:cNvPr id="12" name="Rectangle: Rounded Corners 11">
            <a:extLst>
              <a:ext uri="{FF2B5EF4-FFF2-40B4-BE49-F238E27FC236}">
                <a16:creationId xmlns:a16="http://schemas.microsoft.com/office/drawing/2014/main" id="{B4E7C257-70D8-4A74-E85A-015F2C44E8F1}"/>
              </a:ext>
            </a:extLst>
          </p:cNvPr>
          <p:cNvSpPr/>
          <p:nvPr/>
        </p:nvSpPr>
        <p:spPr>
          <a:xfrm>
            <a:off x="7320304" y="3135885"/>
            <a:ext cx="1731963" cy="928567"/>
          </a:xfrm>
          <a:prstGeom prst="roundRect">
            <a:avLst/>
          </a:prstGeom>
          <a:solidFill>
            <a:srgbClr val="5B6DF5"/>
          </a:solidFill>
          <a:ln>
            <a:extLst>
              <a:ext uri="{C807C97D-BFC1-408E-A445-0C87EB9F89A2}">
                <ask:lineSketchStyleProps xmlns:ask="http://schemas.microsoft.com/office/drawing/2018/sketchyshapes" sd="2636437047">
                  <a:custGeom>
                    <a:avLst/>
                    <a:gdLst>
                      <a:gd name="connsiteX0" fmla="*/ 0 w 1731963"/>
                      <a:gd name="connsiteY0" fmla="*/ 154764 h 928567"/>
                      <a:gd name="connsiteX1" fmla="*/ 154764 w 1731963"/>
                      <a:gd name="connsiteY1" fmla="*/ 0 h 928567"/>
                      <a:gd name="connsiteX2" fmla="*/ 1577199 w 1731963"/>
                      <a:gd name="connsiteY2" fmla="*/ 0 h 928567"/>
                      <a:gd name="connsiteX3" fmla="*/ 1731963 w 1731963"/>
                      <a:gd name="connsiteY3" fmla="*/ 154764 h 928567"/>
                      <a:gd name="connsiteX4" fmla="*/ 1731963 w 1731963"/>
                      <a:gd name="connsiteY4" fmla="*/ 773803 h 928567"/>
                      <a:gd name="connsiteX5" fmla="*/ 1577199 w 1731963"/>
                      <a:gd name="connsiteY5" fmla="*/ 928567 h 928567"/>
                      <a:gd name="connsiteX6" fmla="*/ 154764 w 1731963"/>
                      <a:gd name="connsiteY6" fmla="*/ 928567 h 928567"/>
                      <a:gd name="connsiteX7" fmla="*/ 0 w 1731963"/>
                      <a:gd name="connsiteY7" fmla="*/ 773803 h 928567"/>
                      <a:gd name="connsiteX8" fmla="*/ 0 w 1731963"/>
                      <a:gd name="connsiteY8" fmla="*/ 154764 h 92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1963" h="928567" fill="none" extrusionOk="0">
                        <a:moveTo>
                          <a:pt x="0" y="154764"/>
                        </a:moveTo>
                        <a:cubicBezTo>
                          <a:pt x="5991" y="70496"/>
                          <a:pt x="65311" y="-3775"/>
                          <a:pt x="154764" y="0"/>
                        </a:cubicBezTo>
                        <a:cubicBezTo>
                          <a:pt x="593356" y="-87623"/>
                          <a:pt x="1410597" y="43250"/>
                          <a:pt x="1577199" y="0"/>
                        </a:cubicBezTo>
                        <a:cubicBezTo>
                          <a:pt x="1651256" y="-1352"/>
                          <a:pt x="1740976" y="64217"/>
                          <a:pt x="1731963" y="154764"/>
                        </a:cubicBezTo>
                        <a:cubicBezTo>
                          <a:pt x="1738978" y="316639"/>
                          <a:pt x="1710055" y="677527"/>
                          <a:pt x="1731963" y="773803"/>
                        </a:cubicBezTo>
                        <a:cubicBezTo>
                          <a:pt x="1718478" y="851786"/>
                          <a:pt x="1666897" y="939240"/>
                          <a:pt x="1577199" y="928567"/>
                        </a:cubicBezTo>
                        <a:cubicBezTo>
                          <a:pt x="1276841" y="869537"/>
                          <a:pt x="543293" y="1018133"/>
                          <a:pt x="154764" y="928567"/>
                        </a:cubicBezTo>
                        <a:cubicBezTo>
                          <a:pt x="66851" y="932512"/>
                          <a:pt x="-4547" y="867668"/>
                          <a:pt x="0" y="773803"/>
                        </a:cubicBezTo>
                        <a:cubicBezTo>
                          <a:pt x="52011" y="506835"/>
                          <a:pt x="55526" y="231055"/>
                          <a:pt x="0" y="154764"/>
                        </a:cubicBezTo>
                        <a:close/>
                      </a:path>
                      <a:path w="1731963" h="928567" stroke="0" extrusionOk="0">
                        <a:moveTo>
                          <a:pt x="0" y="154764"/>
                        </a:moveTo>
                        <a:cubicBezTo>
                          <a:pt x="-3511" y="85588"/>
                          <a:pt x="60975" y="9441"/>
                          <a:pt x="154764" y="0"/>
                        </a:cubicBezTo>
                        <a:cubicBezTo>
                          <a:pt x="856353" y="3827"/>
                          <a:pt x="1108523" y="-16357"/>
                          <a:pt x="1577199" y="0"/>
                        </a:cubicBezTo>
                        <a:cubicBezTo>
                          <a:pt x="1654248" y="2980"/>
                          <a:pt x="1733733" y="70515"/>
                          <a:pt x="1731963" y="154764"/>
                        </a:cubicBezTo>
                        <a:cubicBezTo>
                          <a:pt x="1768226" y="231085"/>
                          <a:pt x="1780917" y="589892"/>
                          <a:pt x="1731963" y="773803"/>
                        </a:cubicBezTo>
                        <a:cubicBezTo>
                          <a:pt x="1725642" y="845195"/>
                          <a:pt x="1662607" y="917270"/>
                          <a:pt x="1577199" y="928567"/>
                        </a:cubicBezTo>
                        <a:cubicBezTo>
                          <a:pt x="935111" y="1026880"/>
                          <a:pt x="762280" y="821096"/>
                          <a:pt x="154764" y="928567"/>
                        </a:cubicBezTo>
                        <a:cubicBezTo>
                          <a:pt x="62745" y="922287"/>
                          <a:pt x="-3950" y="846659"/>
                          <a:pt x="0" y="773803"/>
                        </a:cubicBezTo>
                        <a:cubicBezTo>
                          <a:pt x="15212" y="656719"/>
                          <a:pt x="33124" y="407637"/>
                          <a:pt x="0" y="154764"/>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ea typeface="Calibri"/>
                <a:cs typeface="Calibri"/>
              </a:rPr>
              <a:t>Use GridSearchCV on all models</a:t>
            </a:r>
          </a:p>
        </p:txBody>
      </p:sp>
      <p:sp>
        <p:nvSpPr>
          <p:cNvPr id="14" name="Rectangle: Rounded Corners 13">
            <a:extLst>
              <a:ext uri="{FF2B5EF4-FFF2-40B4-BE49-F238E27FC236}">
                <a16:creationId xmlns:a16="http://schemas.microsoft.com/office/drawing/2014/main" id="{6D52A7B7-F8FD-1F3C-42FB-62EA8D763ABE}"/>
              </a:ext>
            </a:extLst>
          </p:cNvPr>
          <p:cNvSpPr/>
          <p:nvPr/>
        </p:nvSpPr>
        <p:spPr>
          <a:xfrm>
            <a:off x="9731564" y="3135884"/>
            <a:ext cx="1731963" cy="928567"/>
          </a:xfrm>
          <a:prstGeom prst="roundRect">
            <a:avLst/>
          </a:prstGeom>
          <a:solidFill>
            <a:srgbClr val="5B6DF5"/>
          </a:solidFill>
          <a:ln>
            <a:extLst>
              <a:ext uri="{C807C97D-BFC1-408E-A445-0C87EB9F89A2}">
                <ask:lineSketchStyleProps xmlns:ask="http://schemas.microsoft.com/office/drawing/2018/sketchyshapes" sd="24074154">
                  <a:custGeom>
                    <a:avLst/>
                    <a:gdLst>
                      <a:gd name="connsiteX0" fmla="*/ 0 w 1731963"/>
                      <a:gd name="connsiteY0" fmla="*/ 154764 h 928567"/>
                      <a:gd name="connsiteX1" fmla="*/ 154764 w 1731963"/>
                      <a:gd name="connsiteY1" fmla="*/ 0 h 928567"/>
                      <a:gd name="connsiteX2" fmla="*/ 1577199 w 1731963"/>
                      <a:gd name="connsiteY2" fmla="*/ 0 h 928567"/>
                      <a:gd name="connsiteX3" fmla="*/ 1731963 w 1731963"/>
                      <a:gd name="connsiteY3" fmla="*/ 154764 h 928567"/>
                      <a:gd name="connsiteX4" fmla="*/ 1731963 w 1731963"/>
                      <a:gd name="connsiteY4" fmla="*/ 773803 h 928567"/>
                      <a:gd name="connsiteX5" fmla="*/ 1577199 w 1731963"/>
                      <a:gd name="connsiteY5" fmla="*/ 928567 h 928567"/>
                      <a:gd name="connsiteX6" fmla="*/ 154764 w 1731963"/>
                      <a:gd name="connsiteY6" fmla="*/ 928567 h 928567"/>
                      <a:gd name="connsiteX7" fmla="*/ 0 w 1731963"/>
                      <a:gd name="connsiteY7" fmla="*/ 773803 h 928567"/>
                      <a:gd name="connsiteX8" fmla="*/ 0 w 1731963"/>
                      <a:gd name="connsiteY8" fmla="*/ 154764 h 92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1963" h="928567" fill="none" extrusionOk="0">
                        <a:moveTo>
                          <a:pt x="0" y="154764"/>
                        </a:moveTo>
                        <a:cubicBezTo>
                          <a:pt x="-5393" y="83434"/>
                          <a:pt x="57143" y="2258"/>
                          <a:pt x="154764" y="0"/>
                        </a:cubicBezTo>
                        <a:cubicBezTo>
                          <a:pt x="794318" y="-106449"/>
                          <a:pt x="1144649" y="37753"/>
                          <a:pt x="1577199" y="0"/>
                        </a:cubicBezTo>
                        <a:cubicBezTo>
                          <a:pt x="1646366" y="1194"/>
                          <a:pt x="1736718" y="76335"/>
                          <a:pt x="1731963" y="154764"/>
                        </a:cubicBezTo>
                        <a:cubicBezTo>
                          <a:pt x="1783104" y="322656"/>
                          <a:pt x="1726475" y="656885"/>
                          <a:pt x="1731963" y="773803"/>
                        </a:cubicBezTo>
                        <a:cubicBezTo>
                          <a:pt x="1731183" y="862293"/>
                          <a:pt x="1664214" y="929436"/>
                          <a:pt x="1577199" y="928567"/>
                        </a:cubicBezTo>
                        <a:cubicBezTo>
                          <a:pt x="919029" y="849983"/>
                          <a:pt x="745778" y="878171"/>
                          <a:pt x="154764" y="928567"/>
                        </a:cubicBezTo>
                        <a:cubicBezTo>
                          <a:pt x="74141" y="937724"/>
                          <a:pt x="7273" y="871689"/>
                          <a:pt x="0" y="773803"/>
                        </a:cubicBezTo>
                        <a:cubicBezTo>
                          <a:pt x="45546" y="636933"/>
                          <a:pt x="-40834" y="266452"/>
                          <a:pt x="0" y="154764"/>
                        </a:cubicBezTo>
                        <a:close/>
                      </a:path>
                      <a:path w="1731963" h="928567" stroke="0" extrusionOk="0">
                        <a:moveTo>
                          <a:pt x="0" y="154764"/>
                        </a:moveTo>
                        <a:cubicBezTo>
                          <a:pt x="10584" y="67610"/>
                          <a:pt x="58977" y="-7698"/>
                          <a:pt x="154764" y="0"/>
                        </a:cubicBezTo>
                        <a:cubicBezTo>
                          <a:pt x="786594" y="77959"/>
                          <a:pt x="1395985" y="55432"/>
                          <a:pt x="1577199" y="0"/>
                        </a:cubicBezTo>
                        <a:cubicBezTo>
                          <a:pt x="1657718" y="-16144"/>
                          <a:pt x="1724624" y="71462"/>
                          <a:pt x="1731963" y="154764"/>
                        </a:cubicBezTo>
                        <a:cubicBezTo>
                          <a:pt x="1727534" y="411589"/>
                          <a:pt x="1751151" y="486583"/>
                          <a:pt x="1731963" y="773803"/>
                        </a:cubicBezTo>
                        <a:cubicBezTo>
                          <a:pt x="1730993" y="864840"/>
                          <a:pt x="1645825" y="930675"/>
                          <a:pt x="1577199" y="928567"/>
                        </a:cubicBezTo>
                        <a:cubicBezTo>
                          <a:pt x="867110" y="862849"/>
                          <a:pt x="478035" y="845789"/>
                          <a:pt x="154764" y="928567"/>
                        </a:cubicBezTo>
                        <a:cubicBezTo>
                          <a:pt x="57912" y="927194"/>
                          <a:pt x="-9501" y="860228"/>
                          <a:pt x="0" y="773803"/>
                        </a:cubicBezTo>
                        <a:cubicBezTo>
                          <a:pt x="-27456" y="700632"/>
                          <a:pt x="39284" y="244342"/>
                          <a:pt x="0" y="154764"/>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a:ea typeface="Calibri"/>
                <a:cs typeface="Calibri"/>
              </a:rPr>
              <a:t>GridSearchCV</a:t>
            </a:r>
          </a:p>
          <a:p>
            <a:pPr algn="ctr"/>
            <a:r>
              <a:rPr lang="en-US" sz="1400">
                <a:ea typeface="Calibri"/>
                <a:cs typeface="Calibri"/>
              </a:rPr>
              <a:t>(cv=10)</a:t>
            </a:r>
          </a:p>
          <a:p>
            <a:pPr algn="ctr"/>
            <a:r>
              <a:rPr lang="en-US" sz="1400">
                <a:ea typeface="Calibri"/>
                <a:cs typeface="Calibri"/>
              </a:rPr>
              <a:t>To find Optimal Parametres</a:t>
            </a:r>
          </a:p>
        </p:txBody>
      </p:sp>
      <p:sp>
        <p:nvSpPr>
          <p:cNvPr id="16" name="Rectangle: Rounded Corners 15">
            <a:extLst>
              <a:ext uri="{FF2B5EF4-FFF2-40B4-BE49-F238E27FC236}">
                <a16:creationId xmlns:a16="http://schemas.microsoft.com/office/drawing/2014/main" id="{5D506FDC-54D4-D7B1-440B-67EFA28AD39D}"/>
              </a:ext>
            </a:extLst>
          </p:cNvPr>
          <p:cNvSpPr/>
          <p:nvPr/>
        </p:nvSpPr>
        <p:spPr>
          <a:xfrm>
            <a:off x="7320302" y="1497062"/>
            <a:ext cx="1731963" cy="928567"/>
          </a:xfrm>
          <a:prstGeom prst="roundRect">
            <a:avLst/>
          </a:prstGeom>
          <a:solidFill>
            <a:srgbClr val="5B6DF5"/>
          </a:solidFill>
          <a:ln>
            <a:extLst>
              <a:ext uri="{C807C97D-BFC1-408E-A445-0C87EB9F89A2}">
                <ask:lineSketchStyleProps xmlns:ask="http://schemas.microsoft.com/office/drawing/2018/sketchyshapes" sd="3699079265">
                  <a:custGeom>
                    <a:avLst/>
                    <a:gdLst>
                      <a:gd name="connsiteX0" fmla="*/ 0 w 1731963"/>
                      <a:gd name="connsiteY0" fmla="*/ 154764 h 928567"/>
                      <a:gd name="connsiteX1" fmla="*/ 154764 w 1731963"/>
                      <a:gd name="connsiteY1" fmla="*/ 0 h 928567"/>
                      <a:gd name="connsiteX2" fmla="*/ 1577199 w 1731963"/>
                      <a:gd name="connsiteY2" fmla="*/ 0 h 928567"/>
                      <a:gd name="connsiteX3" fmla="*/ 1731963 w 1731963"/>
                      <a:gd name="connsiteY3" fmla="*/ 154764 h 928567"/>
                      <a:gd name="connsiteX4" fmla="*/ 1731963 w 1731963"/>
                      <a:gd name="connsiteY4" fmla="*/ 773803 h 928567"/>
                      <a:gd name="connsiteX5" fmla="*/ 1577199 w 1731963"/>
                      <a:gd name="connsiteY5" fmla="*/ 928567 h 928567"/>
                      <a:gd name="connsiteX6" fmla="*/ 154764 w 1731963"/>
                      <a:gd name="connsiteY6" fmla="*/ 928567 h 928567"/>
                      <a:gd name="connsiteX7" fmla="*/ 0 w 1731963"/>
                      <a:gd name="connsiteY7" fmla="*/ 773803 h 928567"/>
                      <a:gd name="connsiteX8" fmla="*/ 0 w 1731963"/>
                      <a:gd name="connsiteY8" fmla="*/ 154764 h 92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1963" h="928567" fill="none" extrusionOk="0">
                        <a:moveTo>
                          <a:pt x="0" y="154764"/>
                        </a:moveTo>
                        <a:cubicBezTo>
                          <a:pt x="2836" y="64797"/>
                          <a:pt x="70098" y="-11366"/>
                          <a:pt x="154764" y="0"/>
                        </a:cubicBezTo>
                        <a:cubicBezTo>
                          <a:pt x="734418" y="117599"/>
                          <a:pt x="1239020" y="-16512"/>
                          <a:pt x="1577199" y="0"/>
                        </a:cubicBezTo>
                        <a:cubicBezTo>
                          <a:pt x="1648625" y="-9370"/>
                          <a:pt x="1721992" y="76742"/>
                          <a:pt x="1731963" y="154764"/>
                        </a:cubicBezTo>
                        <a:cubicBezTo>
                          <a:pt x="1783180" y="339243"/>
                          <a:pt x="1711507" y="520244"/>
                          <a:pt x="1731963" y="773803"/>
                        </a:cubicBezTo>
                        <a:cubicBezTo>
                          <a:pt x="1727422" y="850932"/>
                          <a:pt x="1664668" y="928096"/>
                          <a:pt x="1577199" y="928567"/>
                        </a:cubicBezTo>
                        <a:cubicBezTo>
                          <a:pt x="1190157" y="830353"/>
                          <a:pt x="477523" y="910541"/>
                          <a:pt x="154764" y="928567"/>
                        </a:cubicBezTo>
                        <a:cubicBezTo>
                          <a:pt x="63734" y="919844"/>
                          <a:pt x="-5789" y="847389"/>
                          <a:pt x="0" y="773803"/>
                        </a:cubicBezTo>
                        <a:cubicBezTo>
                          <a:pt x="-48859" y="479754"/>
                          <a:pt x="5695" y="292270"/>
                          <a:pt x="0" y="154764"/>
                        </a:cubicBezTo>
                        <a:close/>
                      </a:path>
                      <a:path w="1731963" h="928567" stroke="0" extrusionOk="0">
                        <a:moveTo>
                          <a:pt x="0" y="154764"/>
                        </a:moveTo>
                        <a:cubicBezTo>
                          <a:pt x="6953" y="61498"/>
                          <a:pt x="67595" y="3347"/>
                          <a:pt x="154764" y="0"/>
                        </a:cubicBezTo>
                        <a:cubicBezTo>
                          <a:pt x="763459" y="32269"/>
                          <a:pt x="1126935" y="20612"/>
                          <a:pt x="1577199" y="0"/>
                        </a:cubicBezTo>
                        <a:cubicBezTo>
                          <a:pt x="1667483" y="724"/>
                          <a:pt x="1741577" y="80562"/>
                          <a:pt x="1731963" y="154764"/>
                        </a:cubicBezTo>
                        <a:cubicBezTo>
                          <a:pt x="1724636" y="392305"/>
                          <a:pt x="1711454" y="682860"/>
                          <a:pt x="1731963" y="773803"/>
                        </a:cubicBezTo>
                        <a:cubicBezTo>
                          <a:pt x="1719172" y="861819"/>
                          <a:pt x="1673131" y="927179"/>
                          <a:pt x="1577199" y="928567"/>
                        </a:cubicBezTo>
                        <a:cubicBezTo>
                          <a:pt x="957885" y="836766"/>
                          <a:pt x="390916" y="980646"/>
                          <a:pt x="154764" y="928567"/>
                        </a:cubicBezTo>
                        <a:cubicBezTo>
                          <a:pt x="69579" y="925178"/>
                          <a:pt x="10992" y="870763"/>
                          <a:pt x="0" y="773803"/>
                        </a:cubicBezTo>
                        <a:cubicBezTo>
                          <a:pt x="8438" y="702911"/>
                          <a:pt x="-36086" y="429396"/>
                          <a:pt x="0" y="154764"/>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600" dirty="0">
                <a:ea typeface="Calibri"/>
                <a:cs typeface="Calibri"/>
              </a:rPr>
              <a:t>Fit and Transform Features using </a:t>
            </a:r>
            <a:r>
              <a:rPr lang="en-US" sz="1600">
                <a:ea typeface="Calibri"/>
                <a:cs typeface="Calibri"/>
              </a:rPr>
              <a:t>StandardScalar</a:t>
            </a:r>
          </a:p>
        </p:txBody>
      </p:sp>
      <p:sp>
        <p:nvSpPr>
          <p:cNvPr id="18" name="Rectangle: Rounded Corners 17">
            <a:extLst>
              <a:ext uri="{FF2B5EF4-FFF2-40B4-BE49-F238E27FC236}">
                <a16:creationId xmlns:a16="http://schemas.microsoft.com/office/drawing/2014/main" id="{0B7FD0F2-0CBC-A264-6DE5-3F1CAD16120F}"/>
              </a:ext>
            </a:extLst>
          </p:cNvPr>
          <p:cNvSpPr/>
          <p:nvPr/>
        </p:nvSpPr>
        <p:spPr>
          <a:xfrm>
            <a:off x="9731563" y="1497062"/>
            <a:ext cx="1731963" cy="928567"/>
          </a:xfrm>
          <a:prstGeom prst="roundRect">
            <a:avLst/>
          </a:prstGeom>
          <a:solidFill>
            <a:srgbClr val="5B6DF5"/>
          </a:solidFill>
          <a:ln>
            <a:extLst>
              <a:ext uri="{C807C97D-BFC1-408E-A445-0C87EB9F89A2}">
                <ask:lineSketchStyleProps xmlns:ask="http://schemas.microsoft.com/office/drawing/2018/sketchyshapes" sd="1824903450">
                  <a:custGeom>
                    <a:avLst/>
                    <a:gdLst>
                      <a:gd name="connsiteX0" fmla="*/ 0 w 1731963"/>
                      <a:gd name="connsiteY0" fmla="*/ 154764 h 928567"/>
                      <a:gd name="connsiteX1" fmla="*/ 154764 w 1731963"/>
                      <a:gd name="connsiteY1" fmla="*/ 0 h 928567"/>
                      <a:gd name="connsiteX2" fmla="*/ 1577199 w 1731963"/>
                      <a:gd name="connsiteY2" fmla="*/ 0 h 928567"/>
                      <a:gd name="connsiteX3" fmla="*/ 1731963 w 1731963"/>
                      <a:gd name="connsiteY3" fmla="*/ 154764 h 928567"/>
                      <a:gd name="connsiteX4" fmla="*/ 1731963 w 1731963"/>
                      <a:gd name="connsiteY4" fmla="*/ 773803 h 928567"/>
                      <a:gd name="connsiteX5" fmla="*/ 1577199 w 1731963"/>
                      <a:gd name="connsiteY5" fmla="*/ 928567 h 928567"/>
                      <a:gd name="connsiteX6" fmla="*/ 154764 w 1731963"/>
                      <a:gd name="connsiteY6" fmla="*/ 928567 h 928567"/>
                      <a:gd name="connsiteX7" fmla="*/ 0 w 1731963"/>
                      <a:gd name="connsiteY7" fmla="*/ 773803 h 928567"/>
                      <a:gd name="connsiteX8" fmla="*/ 0 w 1731963"/>
                      <a:gd name="connsiteY8" fmla="*/ 154764 h 92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1963" h="928567" fill="none" extrusionOk="0">
                        <a:moveTo>
                          <a:pt x="0" y="154764"/>
                        </a:moveTo>
                        <a:cubicBezTo>
                          <a:pt x="6603" y="76736"/>
                          <a:pt x="62694" y="1464"/>
                          <a:pt x="154764" y="0"/>
                        </a:cubicBezTo>
                        <a:cubicBezTo>
                          <a:pt x="618572" y="22066"/>
                          <a:pt x="910847" y="59716"/>
                          <a:pt x="1577199" y="0"/>
                        </a:cubicBezTo>
                        <a:cubicBezTo>
                          <a:pt x="1661152" y="3673"/>
                          <a:pt x="1725833" y="65144"/>
                          <a:pt x="1731963" y="154764"/>
                        </a:cubicBezTo>
                        <a:cubicBezTo>
                          <a:pt x="1774850" y="325259"/>
                          <a:pt x="1707877" y="560811"/>
                          <a:pt x="1731963" y="773803"/>
                        </a:cubicBezTo>
                        <a:cubicBezTo>
                          <a:pt x="1732631" y="860734"/>
                          <a:pt x="1659382" y="931877"/>
                          <a:pt x="1577199" y="928567"/>
                        </a:cubicBezTo>
                        <a:cubicBezTo>
                          <a:pt x="1224326" y="809696"/>
                          <a:pt x="432353" y="940410"/>
                          <a:pt x="154764" y="928567"/>
                        </a:cubicBezTo>
                        <a:cubicBezTo>
                          <a:pt x="75335" y="918061"/>
                          <a:pt x="-8298" y="868060"/>
                          <a:pt x="0" y="773803"/>
                        </a:cubicBezTo>
                        <a:cubicBezTo>
                          <a:pt x="-224" y="562156"/>
                          <a:pt x="-1125" y="248917"/>
                          <a:pt x="0" y="154764"/>
                        </a:cubicBezTo>
                        <a:close/>
                      </a:path>
                      <a:path w="1731963" h="928567" stroke="0" extrusionOk="0">
                        <a:moveTo>
                          <a:pt x="0" y="154764"/>
                        </a:moveTo>
                        <a:cubicBezTo>
                          <a:pt x="-1654" y="70987"/>
                          <a:pt x="65547" y="-1171"/>
                          <a:pt x="154764" y="0"/>
                        </a:cubicBezTo>
                        <a:cubicBezTo>
                          <a:pt x="568378" y="-93681"/>
                          <a:pt x="979021" y="-92617"/>
                          <a:pt x="1577199" y="0"/>
                        </a:cubicBezTo>
                        <a:cubicBezTo>
                          <a:pt x="1664309" y="-331"/>
                          <a:pt x="1732026" y="56735"/>
                          <a:pt x="1731963" y="154764"/>
                        </a:cubicBezTo>
                        <a:cubicBezTo>
                          <a:pt x="1695220" y="396286"/>
                          <a:pt x="1729284" y="578665"/>
                          <a:pt x="1731963" y="773803"/>
                        </a:cubicBezTo>
                        <a:cubicBezTo>
                          <a:pt x="1739155" y="874114"/>
                          <a:pt x="1660585" y="921955"/>
                          <a:pt x="1577199" y="928567"/>
                        </a:cubicBezTo>
                        <a:cubicBezTo>
                          <a:pt x="1085108" y="1018423"/>
                          <a:pt x="830774" y="804265"/>
                          <a:pt x="154764" y="928567"/>
                        </a:cubicBezTo>
                        <a:cubicBezTo>
                          <a:pt x="61348" y="921922"/>
                          <a:pt x="153" y="858031"/>
                          <a:pt x="0" y="773803"/>
                        </a:cubicBezTo>
                        <a:cubicBezTo>
                          <a:pt x="-35179" y="528103"/>
                          <a:pt x="32419" y="279224"/>
                          <a:pt x="0" y="154764"/>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ea typeface="Calibri"/>
                <a:cs typeface="Calibri"/>
              </a:rPr>
              <a:t>train_test_split</a:t>
            </a:r>
            <a:endParaRPr lang="en-US"/>
          </a:p>
        </p:txBody>
      </p:sp>
      <p:sp>
        <p:nvSpPr>
          <p:cNvPr id="20" name="Arrow: Right 19">
            <a:extLst>
              <a:ext uri="{FF2B5EF4-FFF2-40B4-BE49-F238E27FC236}">
                <a16:creationId xmlns:a16="http://schemas.microsoft.com/office/drawing/2014/main" id="{1F951E4E-C89A-56AB-ADB8-9FD34C8F4EB3}"/>
              </a:ext>
            </a:extLst>
          </p:cNvPr>
          <p:cNvSpPr/>
          <p:nvPr/>
        </p:nvSpPr>
        <p:spPr>
          <a:xfrm>
            <a:off x="6745525" y="1737170"/>
            <a:ext cx="459042" cy="435628"/>
          </a:xfrm>
          <a:prstGeom prst="rightArrow">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Right 21">
            <a:extLst>
              <a:ext uri="{FF2B5EF4-FFF2-40B4-BE49-F238E27FC236}">
                <a16:creationId xmlns:a16="http://schemas.microsoft.com/office/drawing/2014/main" id="{6B82C20C-6EA3-E65B-D827-4DB0CBE19422}"/>
              </a:ext>
            </a:extLst>
          </p:cNvPr>
          <p:cNvSpPr/>
          <p:nvPr/>
        </p:nvSpPr>
        <p:spPr>
          <a:xfrm>
            <a:off x="9156785" y="1737170"/>
            <a:ext cx="459042" cy="435628"/>
          </a:xfrm>
          <a:prstGeom prst="rightArrow">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rrow: Right 23">
            <a:extLst>
              <a:ext uri="{FF2B5EF4-FFF2-40B4-BE49-F238E27FC236}">
                <a16:creationId xmlns:a16="http://schemas.microsoft.com/office/drawing/2014/main" id="{02950C8D-1EFC-1751-B276-08C677A9A127}"/>
              </a:ext>
            </a:extLst>
          </p:cNvPr>
          <p:cNvSpPr/>
          <p:nvPr/>
        </p:nvSpPr>
        <p:spPr>
          <a:xfrm rot="10800000">
            <a:off x="9156784" y="3375992"/>
            <a:ext cx="459042" cy="435628"/>
          </a:xfrm>
          <a:prstGeom prst="rightArrow">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Arrow: Right 25">
            <a:extLst>
              <a:ext uri="{FF2B5EF4-FFF2-40B4-BE49-F238E27FC236}">
                <a16:creationId xmlns:a16="http://schemas.microsoft.com/office/drawing/2014/main" id="{7A0AEEC5-FC87-09F5-C5B3-21F3604D00ED}"/>
              </a:ext>
            </a:extLst>
          </p:cNvPr>
          <p:cNvSpPr/>
          <p:nvPr/>
        </p:nvSpPr>
        <p:spPr>
          <a:xfrm rot="10800000">
            <a:off x="6745523" y="3375992"/>
            <a:ext cx="459042" cy="435628"/>
          </a:xfrm>
          <a:prstGeom prst="rightArrow">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rrow: Right 27">
            <a:extLst>
              <a:ext uri="{FF2B5EF4-FFF2-40B4-BE49-F238E27FC236}">
                <a16:creationId xmlns:a16="http://schemas.microsoft.com/office/drawing/2014/main" id="{251B79C8-4679-1EC4-E1B1-1010ECA9760F}"/>
              </a:ext>
            </a:extLst>
          </p:cNvPr>
          <p:cNvSpPr/>
          <p:nvPr/>
        </p:nvSpPr>
        <p:spPr>
          <a:xfrm rot="5400000">
            <a:off x="10367631" y="2561799"/>
            <a:ext cx="459042" cy="435628"/>
          </a:xfrm>
          <a:prstGeom prst="rightArrow">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Right 28">
            <a:extLst>
              <a:ext uri="{FF2B5EF4-FFF2-40B4-BE49-F238E27FC236}">
                <a16:creationId xmlns:a16="http://schemas.microsoft.com/office/drawing/2014/main" id="{0B35908E-E800-6215-9F5A-7E0AAE8D063E}"/>
              </a:ext>
            </a:extLst>
          </p:cNvPr>
          <p:cNvSpPr/>
          <p:nvPr/>
        </p:nvSpPr>
        <p:spPr>
          <a:xfrm rot="5400000">
            <a:off x="5541631" y="4212799"/>
            <a:ext cx="459042" cy="435628"/>
          </a:xfrm>
          <a:prstGeom prst="rightArrow">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rrow: Right 29">
            <a:extLst>
              <a:ext uri="{FF2B5EF4-FFF2-40B4-BE49-F238E27FC236}">
                <a16:creationId xmlns:a16="http://schemas.microsoft.com/office/drawing/2014/main" id="{12800C98-41AD-7F8D-A9D1-5F9A839CFD2C}"/>
              </a:ext>
            </a:extLst>
          </p:cNvPr>
          <p:cNvSpPr/>
          <p:nvPr/>
        </p:nvSpPr>
        <p:spPr>
          <a:xfrm>
            <a:off x="6745525" y="5067392"/>
            <a:ext cx="459042" cy="435628"/>
          </a:xfrm>
          <a:prstGeom prst="rightArrow">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53AEC543-A8BF-E6A2-A2BE-DF49FCA4A493}"/>
              </a:ext>
            </a:extLst>
          </p:cNvPr>
          <p:cNvSpPr/>
          <p:nvPr/>
        </p:nvSpPr>
        <p:spPr>
          <a:xfrm>
            <a:off x="7320304" y="4815107"/>
            <a:ext cx="1731963" cy="928567"/>
          </a:xfrm>
          <a:prstGeom prst="roundRect">
            <a:avLst/>
          </a:prstGeom>
          <a:solidFill>
            <a:srgbClr val="5B6DF5"/>
          </a:solidFill>
          <a:ln>
            <a:extLst>
              <a:ext uri="{C807C97D-BFC1-408E-A445-0C87EB9F89A2}">
                <ask:lineSketchStyleProps xmlns:ask="http://schemas.microsoft.com/office/drawing/2018/sketchyshapes" sd="2636437047">
                  <a:custGeom>
                    <a:avLst/>
                    <a:gdLst>
                      <a:gd name="connsiteX0" fmla="*/ 0 w 1731963"/>
                      <a:gd name="connsiteY0" fmla="*/ 154764 h 928567"/>
                      <a:gd name="connsiteX1" fmla="*/ 154764 w 1731963"/>
                      <a:gd name="connsiteY1" fmla="*/ 0 h 928567"/>
                      <a:gd name="connsiteX2" fmla="*/ 1577199 w 1731963"/>
                      <a:gd name="connsiteY2" fmla="*/ 0 h 928567"/>
                      <a:gd name="connsiteX3" fmla="*/ 1731963 w 1731963"/>
                      <a:gd name="connsiteY3" fmla="*/ 154764 h 928567"/>
                      <a:gd name="connsiteX4" fmla="*/ 1731963 w 1731963"/>
                      <a:gd name="connsiteY4" fmla="*/ 773803 h 928567"/>
                      <a:gd name="connsiteX5" fmla="*/ 1577199 w 1731963"/>
                      <a:gd name="connsiteY5" fmla="*/ 928567 h 928567"/>
                      <a:gd name="connsiteX6" fmla="*/ 154764 w 1731963"/>
                      <a:gd name="connsiteY6" fmla="*/ 928567 h 928567"/>
                      <a:gd name="connsiteX7" fmla="*/ 0 w 1731963"/>
                      <a:gd name="connsiteY7" fmla="*/ 773803 h 928567"/>
                      <a:gd name="connsiteX8" fmla="*/ 0 w 1731963"/>
                      <a:gd name="connsiteY8" fmla="*/ 154764 h 92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1963" h="928567" fill="none" extrusionOk="0">
                        <a:moveTo>
                          <a:pt x="0" y="154764"/>
                        </a:moveTo>
                        <a:cubicBezTo>
                          <a:pt x="5991" y="70496"/>
                          <a:pt x="65311" y="-3775"/>
                          <a:pt x="154764" y="0"/>
                        </a:cubicBezTo>
                        <a:cubicBezTo>
                          <a:pt x="593356" y="-87623"/>
                          <a:pt x="1410597" y="43250"/>
                          <a:pt x="1577199" y="0"/>
                        </a:cubicBezTo>
                        <a:cubicBezTo>
                          <a:pt x="1651256" y="-1352"/>
                          <a:pt x="1740976" y="64217"/>
                          <a:pt x="1731963" y="154764"/>
                        </a:cubicBezTo>
                        <a:cubicBezTo>
                          <a:pt x="1738978" y="316639"/>
                          <a:pt x="1710055" y="677527"/>
                          <a:pt x="1731963" y="773803"/>
                        </a:cubicBezTo>
                        <a:cubicBezTo>
                          <a:pt x="1718478" y="851786"/>
                          <a:pt x="1666897" y="939240"/>
                          <a:pt x="1577199" y="928567"/>
                        </a:cubicBezTo>
                        <a:cubicBezTo>
                          <a:pt x="1276841" y="869537"/>
                          <a:pt x="543293" y="1018133"/>
                          <a:pt x="154764" y="928567"/>
                        </a:cubicBezTo>
                        <a:cubicBezTo>
                          <a:pt x="66851" y="932512"/>
                          <a:pt x="-4547" y="867668"/>
                          <a:pt x="0" y="773803"/>
                        </a:cubicBezTo>
                        <a:cubicBezTo>
                          <a:pt x="52011" y="506835"/>
                          <a:pt x="55526" y="231055"/>
                          <a:pt x="0" y="154764"/>
                        </a:cubicBezTo>
                        <a:close/>
                      </a:path>
                      <a:path w="1731963" h="928567" stroke="0" extrusionOk="0">
                        <a:moveTo>
                          <a:pt x="0" y="154764"/>
                        </a:moveTo>
                        <a:cubicBezTo>
                          <a:pt x="-3511" y="85588"/>
                          <a:pt x="60975" y="9441"/>
                          <a:pt x="154764" y="0"/>
                        </a:cubicBezTo>
                        <a:cubicBezTo>
                          <a:pt x="856353" y="3827"/>
                          <a:pt x="1108523" y="-16357"/>
                          <a:pt x="1577199" y="0"/>
                        </a:cubicBezTo>
                        <a:cubicBezTo>
                          <a:pt x="1654248" y="2980"/>
                          <a:pt x="1733733" y="70515"/>
                          <a:pt x="1731963" y="154764"/>
                        </a:cubicBezTo>
                        <a:cubicBezTo>
                          <a:pt x="1768226" y="231085"/>
                          <a:pt x="1780917" y="589892"/>
                          <a:pt x="1731963" y="773803"/>
                        </a:cubicBezTo>
                        <a:cubicBezTo>
                          <a:pt x="1725642" y="845195"/>
                          <a:pt x="1662607" y="917270"/>
                          <a:pt x="1577199" y="928567"/>
                        </a:cubicBezTo>
                        <a:cubicBezTo>
                          <a:pt x="935111" y="1026880"/>
                          <a:pt x="762280" y="821096"/>
                          <a:pt x="154764" y="928567"/>
                        </a:cubicBezTo>
                        <a:cubicBezTo>
                          <a:pt x="62745" y="922287"/>
                          <a:pt x="-3950" y="846659"/>
                          <a:pt x="0" y="773803"/>
                        </a:cubicBezTo>
                        <a:cubicBezTo>
                          <a:pt x="15212" y="656719"/>
                          <a:pt x="33124" y="407637"/>
                          <a:pt x="0" y="154764"/>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600">
                <a:ea typeface="Calibri"/>
                <a:cs typeface="Calibri"/>
              </a:rPr>
              <a:t>Compare scores of models</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3" name="TextBox 2">
            <a:extLst>
              <a:ext uri="{FF2B5EF4-FFF2-40B4-BE49-F238E27FC236}">
                <a16:creationId xmlns:a16="http://schemas.microsoft.com/office/drawing/2014/main" id="{9860B969-5845-61E0-657E-AB3428E8D919}"/>
              </a:ext>
            </a:extLst>
          </p:cNvPr>
          <p:cNvSpPr txBox="1"/>
          <p:nvPr/>
        </p:nvSpPr>
        <p:spPr>
          <a:xfrm>
            <a:off x="306729" y="1329159"/>
            <a:ext cx="431542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292929"/>
                </a:solidFill>
                <a:latin typeface="Abadi"/>
              </a:rPr>
              <a:t>Exploratory data analysis results</a:t>
            </a:r>
            <a:endParaRPr lang="en-US">
              <a:ea typeface="Calibri"/>
              <a:cs typeface="Calibri"/>
            </a:endParaRPr>
          </a:p>
        </p:txBody>
      </p:sp>
      <p:pic>
        <p:nvPicPr>
          <p:cNvPr id="5" name="Picture 4">
            <a:extLst>
              <a:ext uri="{FF2B5EF4-FFF2-40B4-BE49-F238E27FC236}">
                <a16:creationId xmlns:a16="http://schemas.microsoft.com/office/drawing/2014/main" id="{EB59D943-3F38-5B66-2568-207E249B2919}"/>
              </a:ext>
            </a:extLst>
          </p:cNvPr>
          <p:cNvPicPr>
            <a:picLocks noChangeAspect="1"/>
          </p:cNvPicPr>
          <p:nvPr/>
        </p:nvPicPr>
        <p:blipFill>
          <a:blip r:embed="rId4"/>
          <a:stretch>
            <a:fillRect/>
          </a:stretch>
        </p:blipFill>
        <p:spPr>
          <a:xfrm>
            <a:off x="128164" y="4363837"/>
            <a:ext cx="3746582" cy="2297214"/>
          </a:xfrm>
          <a:prstGeom prst="rect">
            <a:avLst/>
          </a:prstGeom>
        </p:spPr>
      </p:pic>
      <p:pic>
        <p:nvPicPr>
          <p:cNvPr id="6" name="Picture 5" descr="A graph with blue line&#10;&#10;Description automatically generated">
            <a:extLst>
              <a:ext uri="{FF2B5EF4-FFF2-40B4-BE49-F238E27FC236}">
                <a16:creationId xmlns:a16="http://schemas.microsoft.com/office/drawing/2014/main" id="{E6AEE63F-F0DE-088C-1307-BA412CA786C9}"/>
              </a:ext>
            </a:extLst>
          </p:cNvPr>
          <p:cNvPicPr>
            <a:picLocks noChangeAspect="1"/>
          </p:cNvPicPr>
          <p:nvPr/>
        </p:nvPicPr>
        <p:blipFill>
          <a:blip r:embed="rId5"/>
          <a:stretch>
            <a:fillRect/>
          </a:stretch>
        </p:blipFill>
        <p:spPr>
          <a:xfrm>
            <a:off x="306909" y="1674410"/>
            <a:ext cx="3389093" cy="2293838"/>
          </a:xfrm>
          <a:prstGeom prst="rect">
            <a:avLst/>
          </a:prstGeom>
        </p:spPr>
      </p:pic>
      <p:sp>
        <p:nvSpPr>
          <p:cNvPr id="9" name="TextBox 8">
            <a:extLst>
              <a:ext uri="{FF2B5EF4-FFF2-40B4-BE49-F238E27FC236}">
                <a16:creationId xmlns:a16="http://schemas.microsoft.com/office/drawing/2014/main" id="{C57A595D-05EF-DAD2-8322-9AEF4767A220}"/>
              </a:ext>
            </a:extLst>
          </p:cNvPr>
          <p:cNvSpPr txBox="1"/>
          <p:nvPr/>
        </p:nvSpPr>
        <p:spPr>
          <a:xfrm>
            <a:off x="4058858" y="1338806"/>
            <a:ext cx="76335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solidFill>
                  <a:srgbClr val="292929"/>
                </a:solidFill>
                <a:latin typeface="Abadi"/>
              </a:rPr>
              <a:t>Interactive analytics demo in screenshots</a:t>
            </a:r>
            <a:endParaRPr lang="en-US">
              <a:ea typeface="Calibri"/>
              <a:cs typeface="Calibri"/>
            </a:endParaRPr>
          </a:p>
        </p:txBody>
      </p:sp>
      <p:sp>
        <p:nvSpPr>
          <p:cNvPr id="10" name="TextBox 9">
            <a:extLst>
              <a:ext uri="{FF2B5EF4-FFF2-40B4-BE49-F238E27FC236}">
                <a16:creationId xmlns:a16="http://schemas.microsoft.com/office/drawing/2014/main" id="{39681F04-6567-D70D-195C-6789090884C1}"/>
              </a:ext>
            </a:extLst>
          </p:cNvPr>
          <p:cNvSpPr txBox="1"/>
          <p:nvPr/>
        </p:nvSpPr>
        <p:spPr>
          <a:xfrm>
            <a:off x="354958" y="4000983"/>
            <a:ext cx="330264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292929"/>
                </a:solidFill>
                <a:latin typeface="Abadi"/>
              </a:rPr>
              <a:t>Predictive analysis results</a:t>
            </a:r>
            <a:endParaRPr lang="en-US" sz="1400">
              <a:ea typeface="Calibri"/>
              <a:cs typeface="Calibri"/>
            </a:endParaRPr>
          </a:p>
        </p:txBody>
      </p:sp>
      <p:sp>
        <p:nvSpPr>
          <p:cNvPr id="11" name="Flowchart: Alternate Process 10">
            <a:extLst>
              <a:ext uri="{FF2B5EF4-FFF2-40B4-BE49-F238E27FC236}">
                <a16:creationId xmlns:a16="http://schemas.microsoft.com/office/drawing/2014/main" id="{DCC23B0D-2E12-004F-DC6C-C73F1130C1D4}"/>
              </a:ext>
            </a:extLst>
          </p:cNvPr>
          <p:cNvSpPr/>
          <p:nvPr/>
        </p:nvSpPr>
        <p:spPr>
          <a:xfrm>
            <a:off x="4021811" y="1340709"/>
            <a:ext cx="42315" cy="5458662"/>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screenshot of a computer&#10;&#10;Description automatically generated">
            <a:extLst>
              <a:ext uri="{FF2B5EF4-FFF2-40B4-BE49-F238E27FC236}">
                <a16:creationId xmlns:a16="http://schemas.microsoft.com/office/drawing/2014/main" id="{C7609394-5AC2-7703-9D37-BEAC0A177BC3}"/>
              </a:ext>
            </a:extLst>
          </p:cNvPr>
          <p:cNvPicPr>
            <a:picLocks noChangeAspect="1"/>
          </p:cNvPicPr>
          <p:nvPr/>
        </p:nvPicPr>
        <p:blipFill>
          <a:blip r:embed="rId6"/>
          <a:stretch>
            <a:fillRect/>
          </a:stretch>
        </p:blipFill>
        <p:spPr>
          <a:xfrm>
            <a:off x="4070430" y="1702422"/>
            <a:ext cx="8121570" cy="4311608"/>
          </a:xfrm>
          <a:prstGeom prst="rect">
            <a:avLst/>
          </a:prstGeom>
        </p:spPr>
      </p:pic>
      <p:sp>
        <p:nvSpPr>
          <p:cNvPr id="15" name="Rectangle: Rounded Corners 14">
            <a:extLst>
              <a:ext uri="{FF2B5EF4-FFF2-40B4-BE49-F238E27FC236}">
                <a16:creationId xmlns:a16="http://schemas.microsoft.com/office/drawing/2014/main" id="{75E31B7E-D805-A7C0-570F-D3E747736440}"/>
              </a:ext>
            </a:extLst>
          </p:cNvPr>
          <p:cNvSpPr/>
          <p:nvPr/>
        </p:nvSpPr>
        <p:spPr>
          <a:xfrm>
            <a:off x="-934" y="4010300"/>
            <a:ext cx="4057594" cy="606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descr="A graph of flight number and launch site with blue and orange dots&#10;&#10;Description automatically generated">
            <a:extLst>
              <a:ext uri="{FF2B5EF4-FFF2-40B4-BE49-F238E27FC236}">
                <a16:creationId xmlns:a16="http://schemas.microsoft.com/office/drawing/2014/main" id="{6136FC2B-0406-683E-2B06-5095B317120E}"/>
              </a:ext>
            </a:extLst>
          </p:cNvPr>
          <p:cNvPicPr>
            <a:picLocks noChangeAspect="1"/>
          </p:cNvPicPr>
          <p:nvPr/>
        </p:nvPicPr>
        <p:blipFill>
          <a:blip r:embed="rId3"/>
          <a:stretch>
            <a:fillRect/>
          </a:stretch>
        </p:blipFill>
        <p:spPr>
          <a:xfrm>
            <a:off x="1211363" y="1333681"/>
            <a:ext cx="9962186" cy="3978437"/>
          </a:xfrm>
          <a:prstGeom prst="rect">
            <a:avLst/>
          </a:prstGeom>
        </p:spPr>
      </p:pic>
      <p:sp>
        <p:nvSpPr>
          <p:cNvPr id="7" name="TextBox 6">
            <a:extLst>
              <a:ext uri="{FF2B5EF4-FFF2-40B4-BE49-F238E27FC236}">
                <a16:creationId xmlns:a16="http://schemas.microsoft.com/office/drawing/2014/main" id="{3CA1B67B-461F-7C01-F1FE-8D346BC46437}"/>
              </a:ext>
            </a:extLst>
          </p:cNvPr>
          <p:cNvSpPr txBox="1"/>
          <p:nvPr/>
        </p:nvSpPr>
        <p:spPr>
          <a:xfrm>
            <a:off x="1957220" y="5493970"/>
            <a:ext cx="8279755"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600">
                <a:latin typeface="Abadi"/>
                <a:ea typeface="+mn-lt"/>
                <a:cs typeface="+mn-lt"/>
              </a:rPr>
              <a:t>Graphic suggests an increase in success rate over time (indicated in Flight Number).  Likely a big breakthrough around flight 20 which significantly increased success rate.  CCAFS appears to be the main launch site as it has the most volume.</a:t>
            </a:r>
            <a:endParaRPr lang="en-US" sz="1600" dirty="0">
              <a:latin typeface="Abadi"/>
              <a:ea typeface="Calibri"/>
              <a:cs typeface="Calibri"/>
            </a:endParaRPr>
          </a:p>
          <a:p>
            <a:pPr algn="l"/>
            <a:endParaRPr lang="en-US" sz="1600" dirty="0">
              <a:latin typeface="Abadi"/>
              <a:ea typeface="Calibri"/>
              <a:cs typeface="Calibri"/>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descr="A graph of a mass launch site with blue and orange dots&#10;&#10;Description automatically generated">
            <a:extLst>
              <a:ext uri="{FF2B5EF4-FFF2-40B4-BE49-F238E27FC236}">
                <a16:creationId xmlns:a16="http://schemas.microsoft.com/office/drawing/2014/main" id="{F9221D27-7AB5-2C37-E3FE-36847A01B7CE}"/>
              </a:ext>
            </a:extLst>
          </p:cNvPr>
          <p:cNvPicPr>
            <a:picLocks noChangeAspect="1"/>
          </p:cNvPicPr>
          <p:nvPr/>
        </p:nvPicPr>
        <p:blipFill>
          <a:blip r:embed="rId3"/>
          <a:stretch>
            <a:fillRect/>
          </a:stretch>
        </p:blipFill>
        <p:spPr>
          <a:xfrm>
            <a:off x="1008806" y="1343326"/>
            <a:ext cx="10270843" cy="4007373"/>
          </a:xfrm>
          <a:prstGeom prst="rect">
            <a:avLst/>
          </a:prstGeom>
        </p:spPr>
      </p:pic>
      <p:sp>
        <p:nvSpPr>
          <p:cNvPr id="8" name="TextBox 7">
            <a:extLst>
              <a:ext uri="{FF2B5EF4-FFF2-40B4-BE49-F238E27FC236}">
                <a16:creationId xmlns:a16="http://schemas.microsoft.com/office/drawing/2014/main" id="{EA3D7B24-93FB-66A6-7F94-B1870FBB6C2C}"/>
              </a:ext>
            </a:extLst>
          </p:cNvPr>
          <p:cNvSpPr txBox="1"/>
          <p:nvPr/>
        </p:nvSpPr>
        <p:spPr>
          <a:xfrm>
            <a:off x="1889700" y="5609717"/>
            <a:ext cx="8279755"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600">
                <a:ea typeface="+mn-lt"/>
                <a:cs typeface="+mn-lt"/>
              </a:rPr>
              <a:t>Payload mass appears to fall mostly between 0-6000 kg.  Different launch sites also seem to use different payload mass.</a:t>
            </a:r>
            <a:endParaRPr lang="en-US">
              <a:ea typeface="+mn-lt"/>
              <a:cs typeface="+mn-lt"/>
            </a:endParaRPr>
          </a:p>
          <a:p>
            <a:pPr algn="just"/>
            <a:endParaRPr lang="en-US" sz="1600" dirty="0">
              <a:latin typeface="Abadi"/>
              <a:ea typeface="Calibri"/>
              <a:cs typeface="Calibri"/>
            </a:endParaRP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2" name="TextBox 7">
            <a:extLst>
              <a:ext uri="{FF2B5EF4-FFF2-40B4-BE49-F238E27FC236}">
                <a16:creationId xmlns:a16="http://schemas.microsoft.com/office/drawing/2014/main" id="{426E2822-0D69-43A6-5C79-BE33F0FCA04D}"/>
              </a:ext>
            </a:extLst>
          </p:cNvPr>
          <p:cNvSpPr txBox="1"/>
          <p:nvPr/>
        </p:nvSpPr>
        <p:spPr>
          <a:xfrm>
            <a:off x="1812535" y="5571135"/>
            <a:ext cx="9147856" cy="116955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buFont typeface="Calibri"/>
              <a:buChar char="-"/>
            </a:pPr>
            <a:r>
              <a:rPr lang="en-US" sz="1400">
                <a:ea typeface="+mn-lt"/>
                <a:cs typeface="+mn-lt"/>
              </a:rPr>
              <a:t>ES-L1 (1), GEO (1), HEO (1) have 100% success rate (sample sizes in parenthesis)  SSO (5) has 100% success rate</a:t>
            </a:r>
            <a:endParaRPr lang="en-US" sz="1400">
              <a:ea typeface="Calibri"/>
              <a:cs typeface="Calibri"/>
            </a:endParaRPr>
          </a:p>
          <a:p>
            <a:pPr marL="285750" indent="-285750" algn="just">
              <a:buFont typeface="Calibri"/>
              <a:buChar char="-"/>
            </a:pPr>
            <a:r>
              <a:rPr lang="en-US" sz="1400">
                <a:ea typeface="+mn-lt"/>
                <a:cs typeface="+mn-lt"/>
              </a:rPr>
              <a:t>VLEO (14) has decent success rate and attempts</a:t>
            </a:r>
            <a:endParaRPr lang="en-US" sz="1400">
              <a:ea typeface="Calibri"/>
              <a:cs typeface="Calibri"/>
            </a:endParaRPr>
          </a:p>
          <a:p>
            <a:pPr marL="285750" indent="-285750" algn="just">
              <a:buFont typeface="Calibri"/>
              <a:buChar char="-"/>
            </a:pPr>
            <a:r>
              <a:rPr lang="en-US" sz="1400">
                <a:ea typeface="+mn-lt"/>
                <a:cs typeface="+mn-lt"/>
              </a:rPr>
              <a:t>SO (1) has 0% success rate</a:t>
            </a:r>
            <a:endParaRPr lang="en-US" sz="1400">
              <a:ea typeface="Calibri"/>
              <a:cs typeface="Calibri"/>
            </a:endParaRPr>
          </a:p>
          <a:p>
            <a:pPr marL="285750" indent="-285750" algn="just">
              <a:buFont typeface="Calibri"/>
              <a:buChar char="-"/>
            </a:pPr>
            <a:r>
              <a:rPr lang="en-US" sz="1400">
                <a:ea typeface="+mn-lt"/>
                <a:cs typeface="+mn-lt"/>
              </a:rPr>
              <a:t>GTO (27) has the around 50% success rate but largest sample</a:t>
            </a:r>
            <a:endParaRPr lang="en-US" sz="1400">
              <a:ea typeface="Calibri"/>
              <a:cs typeface="Calibri"/>
            </a:endParaRPr>
          </a:p>
          <a:p>
            <a:pPr algn="just"/>
            <a:endParaRPr lang="en-US" sz="1400" dirty="0">
              <a:latin typeface="Calibri"/>
              <a:ea typeface="Calibri"/>
              <a:cs typeface="Calibri"/>
            </a:endParaRPr>
          </a:p>
        </p:txBody>
      </p:sp>
      <p:pic>
        <p:nvPicPr>
          <p:cNvPr id="6" name="Picture 5" descr="A graph of blue bars&#10;&#10;Description automatically generated">
            <a:extLst>
              <a:ext uri="{FF2B5EF4-FFF2-40B4-BE49-F238E27FC236}">
                <a16:creationId xmlns:a16="http://schemas.microsoft.com/office/drawing/2014/main" id="{74C6145B-7A36-599D-9AEE-4ABA57655972}"/>
              </a:ext>
            </a:extLst>
          </p:cNvPr>
          <p:cNvPicPr>
            <a:picLocks noChangeAspect="1"/>
          </p:cNvPicPr>
          <p:nvPr/>
        </p:nvPicPr>
        <p:blipFill>
          <a:blip r:embed="rId3"/>
          <a:stretch>
            <a:fillRect/>
          </a:stretch>
        </p:blipFill>
        <p:spPr>
          <a:xfrm>
            <a:off x="1720046" y="1313124"/>
            <a:ext cx="8607225" cy="4231753"/>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2" name="TextBox 7">
            <a:extLst>
              <a:ext uri="{FF2B5EF4-FFF2-40B4-BE49-F238E27FC236}">
                <a16:creationId xmlns:a16="http://schemas.microsoft.com/office/drawing/2014/main" id="{426E2822-0D69-43A6-5C79-BE33F0FCA04D}"/>
              </a:ext>
            </a:extLst>
          </p:cNvPr>
          <p:cNvSpPr txBox="1"/>
          <p:nvPr/>
        </p:nvSpPr>
        <p:spPr>
          <a:xfrm>
            <a:off x="1957219" y="5493970"/>
            <a:ext cx="8279755" cy="1323439"/>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1600">
                <a:ea typeface="+mn-lt"/>
                <a:cs typeface="+mn-lt"/>
              </a:rPr>
              <a:t>Launch Orbit preferences changed over Flight Number.  Launch Outcome seems to correlate with this preference.</a:t>
            </a:r>
            <a:endParaRPr lang="en-US">
              <a:ea typeface="+mn-lt"/>
              <a:cs typeface="+mn-lt"/>
            </a:endParaRPr>
          </a:p>
          <a:p>
            <a:pPr algn="just"/>
            <a:r>
              <a:rPr lang="en-US" sz="1600">
                <a:ea typeface="+mn-lt"/>
                <a:cs typeface="+mn-lt"/>
              </a:rPr>
              <a:t>SpaceX started with LEO orbits which saw moderate success LEO and returned to VLEO in recent launches  SpaceX appears to perform better in lower orbits or Sun-synchronous orbits</a:t>
            </a:r>
            <a:endParaRPr lang="en-US"/>
          </a:p>
          <a:p>
            <a:pPr algn="just"/>
            <a:endParaRPr lang="en-US" sz="1600" dirty="0">
              <a:latin typeface="Calibri"/>
              <a:ea typeface="Calibri"/>
              <a:cs typeface="Calibri"/>
            </a:endParaRPr>
          </a:p>
        </p:txBody>
      </p:sp>
      <p:pic>
        <p:nvPicPr>
          <p:cNvPr id="6" name="Picture 5">
            <a:extLst>
              <a:ext uri="{FF2B5EF4-FFF2-40B4-BE49-F238E27FC236}">
                <a16:creationId xmlns:a16="http://schemas.microsoft.com/office/drawing/2014/main" id="{E0230DF5-28F5-BDCC-E1CB-E4860555BC3D}"/>
              </a:ext>
            </a:extLst>
          </p:cNvPr>
          <p:cNvPicPr>
            <a:picLocks noChangeAspect="1"/>
          </p:cNvPicPr>
          <p:nvPr/>
        </p:nvPicPr>
        <p:blipFill>
          <a:blip r:embed="rId3"/>
          <a:stretch>
            <a:fillRect/>
          </a:stretch>
        </p:blipFill>
        <p:spPr>
          <a:xfrm>
            <a:off x="1400356" y="1364004"/>
            <a:ext cx="9391287" cy="4120347"/>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2" name="TextBox 7">
            <a:extLst>
              <a:ext uri="{FF2B5EF4-FFF2-40B4-BE49-F238E27FC236}">
                <a16:creationId xmlns:a16="http://schemas.microsoft.com/office/drawing/2014/main" id="{426E2822-0D69-43A6-5C79-BE33F0FCA04D}"/>
              </a:ext>
            </a:extLst>
          </p:cNvPr>
          <p:cNvSpPr txBox="1"/>
          <p:nvPr/>
        </p:nvSpPr>
        <p:spPr>
          <a:xfrm>
            <a:off x="2121194" y="5686881"/>
            <a:ext cx="8279755" cy="1077218"/>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1600">
                <a:ea typeface="+mn-lt"/>
                <a:cs typeface="+mn-lt"/>
              </a:rPr>
              <a:t>Payload mass seems to correlate with orbit</a:t>
            </a:r>
            <a:endParaRPr lang="en-US"/>
          </a:p>
          <a:p>
            <a:pPr algn="just"/>
            <a:r>
              <a:rPr lang="en-US" sz="1600">
                <a:ea typeface="+mn-lt"/>
                <a:cs typeface="+mn-lt"/>
              </a:rPr>
              <a:t>LEO and SSO seem to have relatively low payload mass</a:t>
            </a:r>
            <a:endParaRPr lang="en-US"/>
          </a:p>
          <a:p>
            <a:pPr algn="just"/>
            <a:r>
              <a:rPr lang="en-US" sz="1600">
                <a:ea typeface="+mn-lt"/>
                <a:cs typeface="+mn-lt"/>
              </a:rPr>
              <a:t>The other most successful orbit VLEO only has payload mass values in the higher end of the range</a:t>
            </a:r>
            <a:endParaRPr lang="en-US"/>
          </a:p>
          <a:p>
            <a:pPr algn="just"/>
            <a:endParaRPr lang="en-US" sz="1600" dirty="0">
              <a:latin typeface="Calibri"/>
              <a:ea typeface="Calibri"/>
              <a:cs typeface="Calibri"/>
            </a:endParaRPr>
          </a:p>
        </p:txBody>
      </p:sp>
      <p:pic>
        <p:nvPicPr>
          <p:cNvPr id="6" name="Picture 5">
            <a:extLst>
              <a:ext uri="{FF2B5EF4-FFF2-40B4-BE49-F238E27FC236}">
                <a16:creationId xmlns:a16="http://schemas.microsoft.com/office/drawing/2014/main" id="{0BF0580D-4B72-4B66-6E44-82A617A00F9A}"/>
              </a:ext>
            </a:extLst>
          </p:cNvPr>
          <p:cNvPicPr>
            <a:picLocks noChangeAspect="1"/>
          </p:cNvPicPr>
          <p:nvPr/>
        </p:nvPicPr>
        <p:blipFill>
          <a:blip r:embed="rId3"/>
          <a:stretch>
            <a:fillRect/>
          </a:stretch>
        </p:blipFill>
        <p:spPr>
          <a:xfrm>
            <a:off x="2123172" y="1412232"/>
            <a:ext cx="8495457" cy="4023891"/>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
        <p:nvSpPr>
          <p:cNvPr id="2" name="TextBox 7">
            <a:extLst>
              <a:ext uri="{FF2B5EF4-FFF2-40B4-BE49-F238E27FC236}">
                <a16:creationId xmlns:a16="http://schemas.microsoft.com/office/drawing/2014/main" id="{426E2822-0D69-43A6-5C79-BE33F0FCA04D}"/>
              </a:ext>
            </a:extLst>
          </p:cNvPr>
          <p:cNvSpPr txBox="1"/>
          <p:nvPr/>
        </p:nvSpPr>
        <p:spPr>
          <a:xfrm>
            <a:off x="1889700" y="5609717"/>
            <a:ext cx="8279755" cy="58477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1600">
                <a:ea typeface="+mn-lt"/>
                <a:cs typeface="+mn-lt"/>
              </a:rPr>
              <a:t>Success generally increases over time since 2013 with a slight dip in 2018</a:t>
            </a:r>
            <a:endParaRPr lang="en-US"/>
          </a:p>
          <a:p>
            <a:pPr algn="just"/>
            <a:r>
              <a:rPr lang="en-US" sz="1600">
                <a:ea typeface="+mn-lt"/>
                <a:cs typeface="+mn-lt"/>
              </a:rPr>
              <a:t>Success in recent years at around 80%</a:t>
            </a:r>
            <a:endParaRPr lang="en-US"/>
          </a:p>
        </p:txBody>
      </p:sp>
      <p:pic>
        <p:nvPicPr>
          <p:cNvPr id="6" name="Picture 5" descr="A graph with blue line&#10;&#10;Description automatically generated">
            <a:extLst>
              <a:ext uri="{FF2B5EF4-FFF2-40B4-BE49-F238E27FC236}">
                <a16:creationId xmlns:a16="http://schemas.microsoft.com/office/drawing/2014/main" id="{6EC49016-62F2-EC55-495A-F8068CF3C70E}"/>
              </a:ext>
            </a:extLst>
          </p:cNvPr>
          <p:cNvPicPr>
            <a:picLocks noChangeAspect="1"/>
          </p:cNvPicPr>
          <p:nvPr/>
        </p:nvPicPr>
        <p:blipFill>
          <a:blip r:embed="rId3"/>
          <a:stretch>
            <a:fillRect/>
          </a:stretch>
        </p:blipFill>
        <p:spPr>
          <a:xfrm>
            <a:off x="1811618" y="1375397"/>
            <a:ext cx="8887066" cy="3933584"/>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2" name="TextBox 7">
            <a:extLst>
              <a:ext uri="{FF2B5EF4-FFF2-40B4-BE49-F238E27FC236}">
                <a16:creationId xmlns:a16="http://schemas.microsoft.com/office/drawing/2014/main" id="{426E2822-0D69-43A6-5C79-BE33F0FCA04D}"/>
              </a:ext>
            </a:extLst>
          </p:cNvPr>
          <p:cNvSpPr txBox="1"/>
          <p:nvPr/>
        </p:nvSpPr>
        <p:spPr>
          <a:xfrm>
            <a:off x="5265649" y="1519996"/>
            <a:ext cx="6022692" cy="347787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just">
              <a:buFont typeface="Calibri"/>
              <a:buChar char="-"/>
            </a:pPr>
            <a:r>
              <a:rPr lang="en-US" sz="2000">
                <a:ea typeface="+mn-lt"/>
                <a:cs typeface="+mn-lt"/>
              </a:rPr>
              <a:t>Query unique launch site names from database.</a:t>
            </a:r>
            <a:endParaRPr lang="en-US"/>
          </a:p>
          <a:p>
            <a:pPr algn="just"/>
            <a:endParaRPr lang="en-US" sz="2000" dirty="0">
              <a:ea typeface="+mn-lt"/>
              <a:cs typeface="+mn-lt"/>
            </a:endParaRPr>
          </a:p>
          <a:p>
            <a:pPr marL="342900" indent="-342900" algn="just">
              <a:buFont typeface="Calibri"/>
              <a:buChar char="-"/>
            </a:pPr>
            <a:r>
              <a:rPr lang="en-US" sz="2000">
                <a:ea typeface="+mn-lt"/>
                <a:cs typeface="+mn-lt"/>
              </a:rPr>
              <a:t>CCAFS SLC-40 and CCAFSSLC-40 likely all represent the same launch site with data entry errors.</a:t>
            </a:r>
            <a:endParaRPr lang="en-US" sz="2000">
              <a:ea typeface="Calibri"/>
              <a:cs typeface="Calibri"/>
            </a:endParaRPr>
          </a:p>
          <a:p>
            <a:pPr algn="just"/>
            <a:endParaRPr lang="en-US" sz="2000" dirty="0">
              <a:ea typeface="+mn-lt"/>
              <a:cs typeface="+mn-lt"/>
            </a:endParaRPr>
          </a:p>
          <a:p>
            <a:pPr marL="342900" indent="-342900" algn="just">
              <a:buFont typeface="Calibri"/>
              <a:buChar char="-"/>
            </a:pPr>
            <a:r>
              <a:rPr lang="en-US" sz="2000">
                <a:ea typeface="+mn-lt"/>
                <a:cs typeface="+mn-lt"/>
              </a:rPr>
              <a:t>CCAFS LC-40 was the previous name.  </a:t>
            </a:r>
            <a:endParaRPr lang="en-US">
              <a:ea typeface="Calibri" panose="020F0502020204030204"/>
              <a:cs typeface="Calibri" panose="020F0502020204030204"/>
            </a:endParaRPr>
          </a:p>
          <a:p>
            <a:pPr algn="just"/>
            <a:endParaRPr lang="en-US" sz="2000" dirty="0">
              <a:ea typeface="+mn-lt"/>
              <a:cs typeface="+mn-lt"/>
            </a:endParaRPr>
          </a:p>
          <a:p>
            <a:pPr algn="just"/>
            <a:r>
              <a:rPr lang="en-US" sz="2000" b="1">
                <a:ea typeface="+mn-lt"/>
                <a:cs typeface="+mn-lt"/>
              </a:rPr>
              <a:t>Likely only 3 unique launch_site values:</a:t>
            </a:r>
            <a:r>
              <a:rPr lang="en-US" sz="2000">
                <a:ea typeface="+mn-lt"/>
                <a:cs typeface="+mn-lt"/>
              </a:rPr>
              <a:t>  </a:t>
            </a:r>
            <a:endParaRPr lang="en-US">
              <a:ea typeface="Calibri" panose="020F0502020204030204"/>
              <a:cs typeface="Calibri" panose="020F0502020204030204"/>
            </a:endParaRPr>
          </a:p>
          <a:p>
            <a:pPr algn="just"/>
            <a:endParaRPr lang="en-US" sz="2000" dirty="0">
              <a:ea typeface="+mn-lt"/>
              <a:cs typeface="+mn-lt"/>
            </a:endParaRPr>
          </a:p>
          <a:p>
            <a:pPr marL="342900" indent="-342900" algn="just">
              <a:buFont typeface="Calibri"/>
              <a:buChar char="-"/>
            </a:pPr>
            <a:r>
              <a:rPr lang="en-US" sz="2000">
                <a:ea typeface="+mn-lt"/>
                <a:cs typeface="+mn-lt"/>
              </a:rPr>
              <a:t>CCAFS SLC-40, KSC LC-39A, VAFB SLC-4E</a:t>
            </a:r>
            <a:endParaRPr lang="en-US" sz="2000">
              <a:ea typeface="Calibri"/>
              <a:cs typeface="Calibri"/>
            </a:endParaRPr>
          </a:p>
          <a:p>
            <a:pPr algn="just"/>
            <a:endParaRPr lang="en-US" sz="2000" dirty="0">
              <a:latin typeface="Calibri"/>
              <a:ea typeface="Calibri"/>
              <a:cs typeface="Calibri"/>
            </a:endParaRPr>
          </a:p>
        </p:txBody>
      </p:sp>
      <p:pic>
        <p:nvPicPr>
          <p:cNvPr id="6" name="Picture 5" descr="A screenshot of a computer program&#10;&#10;Description automatically generated">
            <a:extLst>
              <a:ext uri="{FF2B5EF4-FFF2-40B4-BE49-F238E27FC236}">
                <a16:creationId xmlns:a16="http://schemas.microsoft.com/office/drawing/2014/main" id="{686A6A5F-68F5-C6E3-3402-8A34F8766F22}"/>
              </a:ext>
            </a:extLst>
          </p:cNvPr>
          <p:cNvPicPr>
            <a:picLocks noChangeAspect="1"/>
          </p:cNvPicPr>
          <p:nvPr/>
        </p:nvPicPr>
        <p:blipFill>
          <a:blip r:embed="rId3"/>
          <a:stretch>
            <a:fillRect/>
          </a:stretch>
        </p:blipFill>
        <p:spPr>
          <a:xfrm>
            <a:off x="766341" y="1519237"/>
            <a:ext cx="4119622" cy="3819525"/>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2" name="TextBox 7">
            <a:extLst>
              <a:ext uri="{FF2B5EF4-FFF2-40B4-BE49-F238E27FC236}">
                <a16:creationId xmlns:a16="http://schemas.microsoft.com/office/drawing/2014/main" id="{426E2822-0D69-43A6-5C79-BE33F0FCA04D}"/>
              </a:ext>
            </a:extLst>
          </p:cNvPr>
          <p:cNvSpPr txBox="1"/>
          <p:nvPr/>
        </p:nvSpPr>
        <p:spPr>
          <a:xfrm>
            <a:off x="2863902" y="5735109"/>
            <a:ext cx="6331350" cy="58477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1600">
                <a:ea typeface="+mn-lt"/>
                <a:cs typeface="+mn-lt"/>
              </a:rPr>
              <a:t>First five entries  in database with  Launch Site name  beginning with  CCA.</a:t>
            </a:r>
            <a:endParaRPr lang="en-US">
              <a:ea typeface="+mn-lt"/>
              <a:cs typeface="+mn-lt"/>
            </a:endParaRPr>
          </a:p>
          <a:p>
            <a:pPr algn="just"/>
            <a:endParaRPr lang="en-US" sz="1600" dirty="0">
              <a:latin typeface="Calibri"/>
              <a:ea typeface="Calibri"/>
              <a:cs typeface="Calibri"/>
            </a:endParaRPr>
          </a:p>
        </p:txBody>
      </p:sp>
      <p:pic>
        <p:nvPicPr>
          <p:cNvPr id="6" name="Picture 5" descr="A screenshot of a video game&#10;&#10;Description automatically generated">
            <a:extLst>
              <a:ext uri="{FF2B5EF4-FFF2-40B4-BE49-F238E27FC236}">
                <a16:creationId xmlns:a16="http://schemas.microsoft.com/office/drawing/2014/main" id="{553027E5-0BD3-D575-A8A4-01DD302B7C51}"/>
              </a:ext>
            </a:extLst>
          </p:cNvPr>
          <p:cNvPicPr>
            <a:picLocks noChangeAspect="1"/>
          </p:cNvPicPr>
          <p:nvPr/>
        </p:nvPicPr>
        <p:blipFill>
          <a:blip r:embed="rId3"/>
          <a:stretch>
            <a:fillRect/>
          </a:stretch>
        </p:blipFill>
        <p:spPr>
          <a:xfrm>
            <a:off x="839165" y="1429576"/>
            <a:ext cx="10619773" cy="3989206"/>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6" name="TextBox 7">
            <a:extLst>
              <a:ext uri="{FF2B5EF4-FFF2-40B4-BE49-F238E27FC236}">
                <a16:creationId xmlns:a16="http://schemas.microsoft.com/office/drawing/2014/main" id="{FC89C005-8437-97B3-1F32-E71C4D922F80}"/>
              </a:ext>
            </a:extLst>
          </p:cNvPr>
          <p:cNvSpPr txBox="1"/>
          <p:nvPr/>
        </p:nvSpPr>
        <p:spPr>
          <a:xfrm>
            <a:off x="7271927" y="1712907"/>
            <a:ext cx="4469756" cy="452431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just">
              <a:buFont typeface="Calibri"/>
              <a:buChar char="-"/>
            </a:pPr>
            <a:r>
              <a:rPr lang="en-US" sz="2400">
                <a:ea typeface="+mn-lt"/>
                <a:cs typeface="+mn-lt"/>
              </a:rPr>
              <a:t>This query sums the total payload  mass in kg where NASA was the  customer.</a:t>
            </a:r>
            <a:endParaRPr lang="en-US" sz="2400" dirty="0">
              <a:ea typeface="+mn-lt"/>
              <a:cs typeface="+mn-lt"/>
            </a:endParaRPr>
          </a:p>
          <a:p>
            <a:pPr algn="just"/>
            <a:endParaRPr lang="en-US" sz="2400" dirty="0">
              <a:ea typeface="+mn-lt"/>
              <a:cs typeface="+mn-lt"/>
            </a:endParaRPr>
          </a:p>
          <a:p>
            <a:pPr algn="just"/>
            <a:endParaRPr lang="en-US" sz="2400" dirty="0">
              <a:ea typeface="+mn-lt"/>
              <a:cs typeface="+mn-lt"/>
            </a:endParaRPr>
          </a:p>
          <a:p>
            <a:pPr marL="342900" indent="-342900" algn="just">
              <a:buFont typeface="Calibri"/>
              <a:buChar char="-"/>
            </a:pPr>
            <a:r>
              <a:rPr lang="en-US" sz="2400">
                <a:ea typeface="+mn-lt"/>
                <a:cs typeface="+mn-lt"/>
              </a:rPr>
              <a:t>CRS stands for Commercial  Resupply Services which indicates  that these payloads were sent to  the International Space Station  (ISS).</a:t>
            </a:r>
            <a:endParaRPr lang="en-US" sz="2400">
              <a:ea typeface="Calibri"/>
              <a:cs typeface="Calibri"/>
            </a:endParaRPr>
          </a:p>
          <a:p>
            <a:pPr algn="just"/>
            <a:endParaRPr lang="en-US" sz="2400" dirty="0">
              <a:latin typeface="Calibri"/>
              <a:ea typeface="Calibri"/>
              <a:cs typeface="Calibri"/>
            </a:endParaRPr>
          </a:p>
        </p:txBody>
      </p:sp>
      <p:pic>
        <p:nvPicPr>
          <p:cNvPr id="7" name="Picture 6" descr="A screenshot of a computer&#10;&#10;Description automatically generated">
            <a:extLst>
              <a:ext uri="{FF2B5EF4-FFF2-40B4-BE49-F238E27FC236}">
                <a16:creationId xmlns:a16="http://schemas.microsoft.com/office/drawing/2014/main" id="{85CD5130-23FD-264D-C198-194D1F8B6811}"/>
              </a:ext>
            </a:extLst>
          </p:cNvPr>
          <p:cNvPicPr>
            <a:picLocks noChangeAspect="1"/>
          </p:cNvPicPr>
          <p:nvPr/>
        </p:nvPicPr>
        <p:blipFill>
          <a:blip r:embed="rId3"/>
          <a:stretch>
            <a:fillRect/>
          </a:stretch>
        </p:blipFill>
        <p:spPr>
          <a:xfrm>
            <a:off x="767064" y="1712571"/>
            <a:ext cx="6355948" cy="3538960"/>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
        <p:nvSpPr>
          <p:cNvPr id="6" name="TextBox 7">
            <a:extLst>
              <a:ext uri="{FF2B5EF4-FFF2-40B4-BE49-F238E27FC236}">
                <a16:creationId xmlns:a16="http://schemas.microsoft.com/office/drawing/2014/main" id="{89D08775-3C2E-2877-4436-B2132C8D6808}"/>
              </a:ext>
            </a:extLst>
          </p:cNvPr>
          <p:cNvSpPr txBox="1"/>
          <p:nvPr/>
        </p:nvSpPr>
        <p:spPr>
          <a:xfrm>
            <a:off x="7127244" y="1558578"/>
            <a:ext cx="4508338" cy="34163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just">
              <a:buFont typeface="Calibri"/>
              <a:buChar char="-"/>
            </a:pPr>
            <a:r>
              <a:rPr lang="en-US" sz="2400">
                <a:ea typeface="+mn-lt"/>
                <a:cs typeface="+mn-lt"/>
              </a:rPr>
              <a:t>This query calculates the  average payload mass or  launches which used  booster version F9 v1.1</a:t>
            </a:r>
            <a:endParaRPr lang="en-US" sz="2400">
              <a:ea typeface="Calibri"/>
              <a:cs typeface="Calibri"/>
            </a:endParaRPr>
          </a:p>
          <a:p>
            <a:pPr algn="just"/>
            <a:endParaRPr lang="en-US" sz="2400" dirty="0">
              <a:ea typeface="+mn-lt"/>
              <a:cs typeface="+mn-lt"/>
            </a:endParaRPr>
          </a:p>
          <a:p>
            <a:pPr marL="342900" indent="-342900" algn="just">
              <a:buFont typeface="Calibri"/>
              <a:buChar char="-"/>
            </a:pPr>
            <a:r>
              <a:rPr lang="en-US" sz="2400">
                <a:ea typeface="+mn-lt"/>
                <a:cs typeface="+mn-lt"/>
              </a:rPr>
              <a:t>Average payload mass of  F9 1.1 is on the low end of  our payload mass range</a:t>
            </a:r>
            <a:endParaRPr lang="en-US" sz="2400">
              <a:ea typeface="Calibri"/>
              <a:cs typeface="Calibri"/>
            </a:endParaRPr>
          </a:p>
          <a:p>
            <a:pPr algn="just"/>
            <a:endParaRPr lang="en-US" sz="2400" dirty="0">
              <a:latin typeface="Calibri"/>
              <a:ea typeface="Calibri"/>
              <a:cs typeface="Calibri"/>
            </a:endParaRPr>
          </a:p>
        </p:txBody>
      </p:sp>
      <p:pic>
        <p:nvPicPr>
          <p:cNvPr id="7" name="Picture 6" descr="A screenshot of a computer&#10;&#10;Description automatically generated">
            <a:extLst>
              <a:ext uri="{FF2B5EF4-FFF2-40B4-BE49-F238E27FC236}">
                <a16:creationId xmlns:a16="http://schemas.microsoft.com/office/drawing/2014/main" id="{5C118ACA-BE96-10FC-67F7-C0678F4A8FD4}"/>
              </a:ext>
            </a:extLst>
          </p:cNvPr>
          <p:cNvPicPr>
            <a:picLocks noChangeAspect="1"/>
          </p:cNvPicPr>
          <p:nvPr/>
        </p:nvPicPr>
        <p:blipFill>
          <a:blip r:embed="rId3"/>
          <a:stretch>
            <a:fillRect/>
          </a:stretch>
        </p:blipFill>
        <p:spPr>
          <a:xfrm>
            <a:off x="881062" y="1428931"/>
            <a:ext cx="6108660" cy="3961557"/>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6" name="TextBox 7">
            <a:extLst>
              <a:ext uri="{FF2B5EF4-FFF2-40B4-BE49-F238E27FC236}">
                <a16:creationId xmlns:a16="http://schemas.microsoft.com/office/drawing/2014/main" id="{60FC7D80-6DF7-B9B8-EE60-FBA92EB8CFD3}"/>
              </a:ext>
            </a:extLst>
          </p:cNvPr>
          <p:cNvSpPr txBox="1"/>
          <p:nvPr/>
        </p:nvSpPr>
        <p:spPr>
          <a:xfrm>
            <a:off x="7908535" y="1346375"/>
            <a:ext cx="3669173" cy="452431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buFont typeface="Calibri"/>
              <a:buChar char="-"/>
            </a:pPr>
            <a:r>
              <a:rPr lang="en-US" sz="2400">
                <a:ea typeface="+mn-lt"/>
                <a:cs typeface="+mn-lt"/>
              </a:rPr>
              <a:t>This query returns the first  successful ground pad landing  date.</a:t>
            </a:r>
            <a:endParaRPr lang="en-US" sz="2400" dirty="0">
              <a:ea typeface="Calibri" panose="020F0502020204030204"/>
              <a:cs typeface="Calibri" panose="020F0502020204030204"/>
            </a:endParaRPr>
          </a:p>
          <a:p>
            <a:pPr algn="just"/>
            <a:endParaRPr lang="en-US" sz="2400" dirty="0">
              <a:ea typeface="+mn-lt"/>
              <a:cs typeface="+mn-lt"/>
            </a:endParaRPr>
          </a:p>
          <a:p>
            <a:pPr marL="285750" indent="-285750" algn="just">
              <a:buFont typeface="Calibri"/>
              <a:buChar char="-"/>
            </a:pPr>
            <a:r>
              <a:rPr lang="en-US" sz="2400">
                <a:ea typeface="+mn-lt"/>
                <a:cs typeface="+mn-lt"/>
              </a:rPr>
              <a:t>First ground pad landing wasn’t until the end of 2015.</a:t>
            </a:r>
            <a:endParaRPr lang="en-US" sz="2400" dirty="0">
              <a:ea typeface="Calibri" panose="020F0502020204030204"/>
              <a:cs typeface="Calibri" panose="020F0502020204030204"/>
            </a:endParaRPr>
          </a:p>
          <a:p>
            <a:pPr algn="just"/>
            <a:endParaRPr lang="en-US" sz="2400" dirty="0">
              <a:ea typeface="+mn-lt"/>
              <a:cs typeface="+mn-lt"/>
            </a:endParaRPr>
          </a:p>
          <a:p>
            <a:pPr marL="285750" indent="-285750" algn="just">
              <a:buFont typeface="Calibri"/>
              <a:buChar char="-"/>
            </a:pPr>
            <a:r>
              <a:rPr lang="en-US" sz="2400">
                <a:ea typeface="+mn-lt"/>
                <a:cs typeface="+mn-lt"/>
              </a:rPr>
              <a:t>Successful landings in general appear starting 2014.</a:t>
            </a:r>
            <a:endParaRPr lang="en-US" sz="2400" dirty="0">
              <a:ea typeface="+mn-lt"/>
              <a:cs typeface="+mn-lt"/>
            </a:endParaRPr>
          </a:p>
          <a:p>
            <a:pPr algn="just"/>
            <a:endParaRPr lang="en-US" sz="2400" dirty="0">
              <a:latin typeface="Calibri"/>
              <a:ea typeface="Calibri"/>
              <a:cs typeface="Calibri"/>
            </a:endParaRPr>
          </a:p>
        </p:txBody>
      </p:sp>
      <p:pic>
        <p:nvPicPr>
          <p:cNvPr id="7" name="Picture 6" descr="A screenshot of a computer program&#10;&#10;Description automatically generated">
            <a:extLst>
              <a:ext uri="{FF2B5EF4-FFF2-40B4-BE49-F238E27FC236}">
                <a16:creationId xmlns:a16="http://schemas.microsoft.com/office/drawing/2014/main" id="{12E5EEF3-FF4B-04F7-F14E-2E085A8D8D78}"/>
              </a:ext>
            </a:extLst>
          </p:cNvPr>
          <p:cNvPicPr>
            <a:picLocks noChangeAspect="1"/>
          </p:cNvPicPr>
          <p:nvPr/>
        </p:nvPicPr>
        <p:blipFill>
          <a:blip r:embed="rId3"/>
          <a:stretch>
            <a:fillRect/>
          </a:stretch>
        </p:blipFill>
        <p:spPr>
          <a:xfrm>
            <a:off x="782136" y="1350621"/>
            <a:ext cx="6943122" cy="4002430"/>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3" name="TextBox 7">
            <a:extLst>
              <a:ext uri="{FF2B5EF4-FFF2-40B4-BE49-F238E27FC236}">
                <a16:creationId xmlns:a16="http://schemas.microsoft.com/office/drawing/2014/main" id="{F5814A74-0B01-D8CC-5D3F-1949AD23D81A}"/>
              </a:ext>
            </a:extLst>
          </p:cNvPr>
          <p:cNvSpPr txBox="1"/>
          <p:nvPr/>
        </p:nvSpPr>
        <p:spPr>
          <a:xfrm>
            <a:off x="2381623" y="5619363"/>
            <a:ext cx="8231527" cy="1015663"/>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000">
                <a:ea typeface="+mn-lt"/>
                <a:cs typeface="+mn-lt"/>
              </a:rPr>
              <a:t>This query returns the four  booster versions that had  successful drone ship landings  and a payload mass between  4000 and 6000 noninclusively.</a:t>
            </a:r>
          </a:p>
          <a:p>
            <a:pPr algn="just"/>
            <a:endParaRPr lang="en-US" sz="2000" dirty="0">
              <a:latin typeface="Calibri"/>
              <a:ea typeface="Calibri"/>
              <a:cs typeface="Calibri"/>
            </a:endParaRPr>
          </a:p>
        </p:txBody>
      </p:sp>
      <p:pic>
        <p:nvPicPr>
          <p:cNvPr id="6" name="Picture 5" descr="A screenshot of a computer&#10;&#10;Description automatically generated">
            <a:extLst>
              <a:ext uri="{FF2B5EF4-FFF2-40B4-BE49-F238E27FC236}">
                <a16:creationId xmlns:a16="http://schemas.microsoft.com/office/drawing/2014/main" id="{E7D128B4-D19E-8544-3F72-582A0C43A60C}"/>
              </a:ext>
            </a:extLst>
          </p:cNvPr>
          <p:cNvPicPr>
            <a:picLocks noChangeAspect="1"/>
          </p:cNvPicPr>
          <p:nvPr/>
        </p:nvPicPr>
        <p:blipFill>
          <a:blip r:embed="rId3"/>
          <a:stretch>
            <a:fillRect/>
          </a:stretch>
        </p:blipFill>
        <p:spPr>
          <a:xfrm>
            <a:off x="1466127" y="1369828"/>
            <a:ext cx="9819190" cy="4118345"/>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32370"/>
            <a:ext cx="10510547" cy="4588950"/>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1600">
                <a:solidFill>
                  <a:schemeClr val="accent3">
                    <a:lumMod val="25000"/>
                  </a:schemeClr>
                </a:solidFill>
                <a:latin typeface="Abadi"/>
              </a:rPr>
              <a:t>This project aimed to predict the success of Falcon 9 first-stage landings using data science and machine learning techniques. The methodologies involved collecting data from the SpaceX REST API and web scraping Wikipedia for historical Falcon 9 launch records. The dataset was cleaned, filtered to focus on Falcon 9 launches, and preprocessed to handle missing values and engineer new features, including one-hot encoding for categorical variables. Exploratory Data Analysis (EDA) was performed using Matplotlib, Seaborn, and SQL to identify correlations between features like payload mass, launch site, orbit type, and landing success. SQL queries provided insights into the highest payloads carried, success metrics, and the earliest ground pad landings. Machine learning models, including Logistic Regression, Support Vector Machine (SVM), Decision Tree, and K-Nearest Neighbors (KNN), were trained and evaluated using GridSearchCV for hyperparameter tuning. The SVM model emerged as the best-performing model with an accuracy of approximately 88% on the test data.</a:t>
            </a:r>
          </a:p>
          <a:p>
            <a:r>
              <a:rPr lang="en-US" sz="1600">
                <a:solidFill>
                  <a:schemeClr val="accent3">
                    <a:lumMod val="25000"/>
                  </a:schemeClr>
                </a:solidFill>
                <a:latin typeface="Abadi"/>
              </a:rPr>
              <a:t>The results highlighted that Kennedy Space Center (KSC LC-39A) had the highest success rate of approximately 77%, and Low Earth Orbit (LEO) showed the most consistent success across launches. Larger payloads above 10,000 kg demonstrated a 100% success rate in specific cases. Yearly trends revealed that Falcon 9 success rates improved significantly post-2013 due to advancements in technology and reusability. Interactive visualizations using Folium mapped launch sites near coastlines and critical infrastructure, while the Plotly Dash Dashboard allowed real-time analysis of launch outcomes by site, payload range, and orbit type. Overall, the project successfully demonstrated that machine learning can predict Falcon 9 first-stage landings, potentially supporting cost optimization and decision-making for future launches.</a:t>
            </a:r>
          </a:p>
          <a:p>
            <a:pPr>
              <a:lnSpc>
                <a:spcPct val="100000"/>
              </a:lnSpc>
              <a:spcBef>
                <a:spcPts val="1400"/>
              </a:spcBef>
            </a:pPr>
            <a:endParaRPr lang="en-US" sz="16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
        <p:nvSpPr>
          <p:cNvPr id="6" name="TextBox 7">
            <a:extLst>
              <a:ext uri="{FF2B5EF4-FFF2-40B4-BE49-F238E27FC236}">
                <a16:creationId xmlns:a16="http://schemas.microsoft.com/office/drawing/2014/main" id="{15500735-B843-7B04-8CF2-1DCD8A2B8B01}"/>
              </a:ext>
            </a:extLst>
          </p:cNvPr>
          <p:cNvSpPr txBox="1"/>
          <p:nvPr/>
        </p:nvSpPr>
        <p:spPr>
          <a:xfrm>
            <a:off x="7117598" y="1317439"/>
            <a:ext cx="4604794" cy="5170646"/>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buFont typeface="Calibri"/>
              <a:buChar char="-"/>
            </a:pPr>
            <a:r>
              <a:rPr lang="en-US" sz="2200">
                <a:ea typeface="+mn-lt"/>
                <a:cs typeface="+mn-lt"/>
              </a:rPr>
              <a:t>This query returns a count of each</a:t>
            </a:r>
            <a:endParaRPr lang="en-US" sz="2200" dirty="0">
              <a:ea typeface="Calibri" panose="020F0502020204030204"/>
              <a:cs typeface="Calibri" panose="020F0502020204030204"/>
            </a:endParaRPr>
          </a:p>
          <a:p>
            <a:pPr algn="just"/>
            <a:r>
              <a:rPr lang="en-US" sz="2200">
                <a:ea typeface="+mn-lt"/>
                <a:cs typeface="+mn-lt"/>
              </a:rPr>
              <a:t>mission outcome.</a:t>
            </a:r>
            <a:endParaRPr lang="en-US" sz="2200">
              <a:ea typeface="Calibri"/>
              <a:cs typeface="Calibri"/>
            </a:endParaRPr>
          </a:p>
          <a:p>
            <a:pPr algn="just"/>
            <a:endParaRPr lang="en-US" sz="2200" dirty="0">
              <a:ea typeface="+mn-lt"/>
              <a:cs typeface="+mn-lt"/>
            </a:endParaRPr>
          </a:p>
          <a:p>
            <a:pPr marL="285750" indent="-285750" algn="just">
              <a:buFont typeface="Calibri"/>
              <a:buChar char="-"/>
            </a:pPr>
            <a:r>
              <a:rPr lang="en-US" sz="2200">
                <a:ea typeface="+mn-lt"/>
                <a:cs typeface="+mn-lt"/>
              </a:rPr>
              <a:t>SpaceX appears to achieve its  mission outcome nearly 99% of the  time.</a:t>
            </a:r>
            <a:endParaRPr lang="en-US" sz="2200" dirty="0">
              <a:ea typeface="Calibri" panose="020F0502020204030204"/>
              <a:cs typeface="Calibri" panose="020F0502020204030204"/>
            </a:endParaRPr>
          </a:p>
          <a:p>
            <a:pPr algn="just"/>
            <a:endParaRPr lang="en-US" sz="2200" dirty="0">
              <a:ea typeface="+mn-lt"/>
              <a:cs typeface="+mn-lt"/>
            </a:endParaRPr>
          </a:p>
          <a:p>
            <a:pPr marL="285750" indent="-285750" algn="just">
              <a:buFont typeface="Calibri"/>
              <a:buChar char="-"/>
            </a:pPr>
            <a:r>
              <a:rPr lang="en-US" sz="2200">
                <a:ea typeface="+mn-lt"/>
                <a:cs typeface="+mn-lt"/>
              </a:rPr>
              <a:t>This means that most of the landing failures are intended.</a:t>
            </a:r>
            <a:endParaRPr lang="en-US" sz="2200">
              <a:ea typeface="Calibri"/>
              <a:cs typeface="Calibri"/>
            </a:endParaRPr>
          </a:p>
          <a:p>
            <a:pPr algn="just"/>
            <a:endParaRPr lang="en-US" sz="2200" dirty="0">
              <a:ea typeface="+mn-lt"/>
              <a:cs typeface="+mn-lt"/>
            </a:endParaRPr>
          </a:p>
          <a:p>
            <a:pPr marL="285750" indent="-285750" algn="just">
              <a:buFont typeface="Calibri"/>
              <a:buChar char="-"/>
            </a:pPr>
            <a:r>
              <a:rPr lang="en-US" sz="2200">
                <a:ea typeface="+mn-lt"/>
                <a:cs typeface="+mn-lt"/>
              </a:rPr>
              <a:t>Interestingly, one launch has an  unclear payload status and  unfortunately one failed in flight.</a:t>
            </a:r>
            <a:endParaRPr lang="en-US" sz="2200" dirty="0">
              <a:ea typeface="+mn-lt"/>
              <a:cs typeface="+mn-lt"/>
            </a:endParaRPr>
          </a:p>
          <a:p>
            <a:pPr algn="just"/>
            <a:endParaRPr lang="en-US" sz="2200" dirty="0">
              <a:latin typeface="Calibri"/>
              <a:ea typeface="Calibri"/>
              <a:cs typeface="Calibri"/>
            </a:endParaRPr>
          </a:p>
        </p:txBody>
      </p:sp>
      <p:pic>
        <p:nvPicPr>
          <p:cNvPr id="7" name="Picture 6" descr="A screenshot of a computer program&#10;&#10;Description automatically generated">
            <a:extLst>
              <a:ext uri="{FF2B5EF4-FFF2-40B4-BE49-F238E27FC236}">
                <a16:creationId xmlns:a16="http://schemas.microsoft.com/office/drawing/2014/main" id="{555D78F0-1988-0016-AE34-FEF6C6B30BDD}"/>
              </a:ext>
            </a:extLst>
          </p:cNvPr>
          <p:cNvPicPr>
            <a:picLocks noChangeAspect="1"/>
          </p:cNvPicPr>
          <p:nvPr/>
        </p:nvPicPr>
        <p:blipFill>
          <a:blip r:embed="rId3"/>
          <a:stretch>
            <a:fillRect/>
          </a:stretch>
        </p:blipFill>
        <p:spPr>
          <a:xfrm>
            <a:off x="766762" y="1405058"/>
            <a:ext cx="6182931" cy="4539808"/>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
        <p:nvSpPr>
          <p:cNvPr id="6" name="TextBox 7">
            <a:extLst>
              <a:ext uri="{FF2B5EF4-FFF2-40B4-BE49-F238E27FC236}">
                <a16:creationId xmlns:a16="http://schemas.microsoft.com/office/drawing/2014/main" id="{C71E93FC-028F-B81A-2BFD-98AF2654F37E}"/>
              </a:ext>
            </a:extLst>
          </p:cNvPr>
          <p:cNvSpPr txBox="1"/>
          <p:nvPr/>
        </p:nvSpPr>
        <p:spPr>
          <a:xfrm>
            <a:off x="7416612" y="1356020"/>
            <a:ext cx="4585501" cy="452431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buFont typeface="Calibri"/>
              <a:buChar char="-"/>
            </a:pPr>
            <a:r>
              <a:rPr lang="en-US" sz="2400">
                <a:ea typeface="+mn-lt"/>
                <a:cs typeface="+mn-lt"/>
              </a:rPr>
              <a:t>This query returns the booster versions that  carried the highest payload mass of 15600  kg.</a:t>
            </a:r>
            <a:endParaRPr lang="en-US" sz="2400" dirty="0">
              <a:ea typeface="Calibri" panose="020F0502020204030204"/>
              <a:cs typeface="Calibri" panose="020F0502020204030204"/>
            </a:endParaRPr>
          </a:p>
          <a:p>
            <a:pPr algn="just"/>
            <a:endParaRPr lang="en-US" sz="2400" dirty="0">
              <a:ea typeface="+mn-lt"/>
              <a:cs typeface="+mn-lt"/>
            </a:endParaRPr>
          </a:p>
          <a:p>
            <a:pPr marL="285750" indent="-285750" algn="just">
              <a:buFont typeface="Calibri"/>
              <a:buChar char="-"/>
            </a:pPr>
            <a:r>
              <a:rPr lang="en-US" sz="2400">
                <a:ea typeface="+mn-lt"/>
                <a:cs typeface="+mn-lt"/>
              </a:rPr>
              <a:t>These booster versions are very similar and  all are of the F9 B5 B10xx.x variety.</a:t>
            </a:r>
            <a:endParaRPr lang="en-US" sz="2400" dirty="0">
              <a:ea typeface="Calibri" panose="020F0502020204030204"/>
              <a:cs typeface="Calibri" panose="020F0502020204030204"/>
            </a:endParaRPr>
          </a:p>
          <a:p>
            <a:pPr algn="just"/>
            <a:endParaRPr lang="en-US" sz="2400" dirty="0">
              <a:ea typeface="+mn-lt"/>
              <a:cs typeface="+mn-lt"/>
            </a:endParaRPr>
          </a:p>
          <a:p>
            <a:pPr marL="285750" indent="-285750" algn="just">
              <a:buFont typeface="Calibri"/>
              <a:buChar char="-"/>
            </a:pPr>
            <a:r>
              <a:rPr lang="en-US" sz="2400">
                <a:ea typeface="+mn-lt"/>
                <a:cs typeface="+mn-lt"/>
              </a:rPr>
              <a:t>This likely indicates payload mass correlates  with the booster version that is used.</a:t>
            </a:r>
            <a:endParaRPr lang="en-US" sz="2400" dirty="0">
              <a:ea typeface="+mn-lt"/>
              <a:cs typeface="+mn-lt"/>
            </a:endParaRPr>
          </a:p>
          <a:p>
            <a:pPr algn="just"/>
            <a:endParaRPr lang="en-US" sz="2400" dirty="0">
              <a:latin typeface="Calibri"/>
              <a:ea typeface="Calibri"/>
              <a:cs typeface="Calibri"/>
            </a:endParaRPr>
          </a:p>
        </p:txBody>
      </p:sp>
      <p:pic>
        <p:nvPicPr>
          <p:cNvPr id="7" name="Picture 6" descr="A screenshot of a computer&#10;&#10;Description automatically generated">
            <a:extLst>
              <a:ext uri="{FF2B5EF4-FFF2-40B4-BE49-F238E27FC236}">
                <a16:creationId xmlns:a16="http://schemas.microsoft.com/office/drawing/2014/main" id="{DDFAFDBE-9A88-A4E2-EC85-F66DBD4FBC4F}"/>
              </a:ext>
            </a:extLst>
          </p:cNvPr>
          <p:cNvPicPr>
            <a:picLocks noChangeAspect="1"/>
          </p:cNvPicPr>
          <p:nvPr/>
        </p:nvPicPr>
        <p:blipFill>
          <a:blip r:embed="rId3"/>
          <a:stretch>
            <a:fillRect/>
          </a:stretch>
        </p:blipFill>
        <p:spPr>
          <a:xfrm>
            <a:off x="176862" y="1360025"/>
            <a:ext cx="6947971" cy="5488329"/>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6" name="TextBox 7">
            <a:extLst>
              <a:ext uri="{FF2B5EF4-FFF2-40B4-BE49-F238E27FC236}">
                <a16:creationId xmlns:a16="http://schemas.microsoft.com/office/drawing/2014/main" id="{97A49014-3346-2CA2-2262-277FD15ED22A}"/>
              </a:ext>
            </a:extLst>
          </p:cNvPr>
          <p:cNvSpPr txBox="1"/>
          <p:nvPr/>
        </p:nvSpPr>
        <p:spPr>
          <a:xfrm>
            <a:off x="8853801" y="1481413"/>
            <a:ext cx="3177249" cy="4154984"/>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buFont typeface="Calibri"/>
              <a:buChar char="-"/>
            </a:pPr>
            <a:r>
              <a:rPr lang="en-US" sz="2200">
                <a:ea typeface="+mn-lt"/>
                <a:cs typeface="+mn-lt"/>
              </a:rPr>
              <a:t>This query returns the Month, Landing  Outcome, Booster Version and Launch site of 2015  launches where stage 1 failed to land  on a drone ship.</a:t>
            </a:r>
            <a:endParaRPr lang="en-US" sz="2200" dirty="0">
              <a:ea typeface="Calibri" panose="020F0502020204030204"/>
              <a:cs typeface="Calibri" panose="020F0502020204030204"/>
            </a:endParaRPr>
          </a:p>
          <a:p>
            <a:pPr algn="just"/>
            <a:endParaRPr lang="en-US" sz="2200" dirty="0">
              <a:ea typeface="+mn-lt"/>
              <a:cs typeface="+mn-lt"/>
            </a:endParaRPr>
          </a:p>
          <a:p>
            <a:pPr marL="285750" indent="-285750" algn="just">
              <a:buFont typeface="Calibri"/>
              <a:buChar char="-"/>
            </a:pPr>
            <a:r>
              <a:rPr lang="en-US" sz="2200">
                <a:ea typeface="+mn-lt"/>
                <a:cs typeface="+mn-lt"/>
              </a:rPr>
              <a:t>There were two such occurrences.</a:t>
            </a:r>
            <a:endParaRPr lang="en-US" sz="2200" dirty="0">
              <a:ea typeface="+mn-lt"/>
              <a:cs typeface="+mn-lt"/>
            </a:endParaRPr>
          </a:p>
          <a:p>
            <a:pPr algn="just"/>
            <a:endParaRPr lang="en-US" sz="2200" dirty="0">
              <a:latin typeface="Calibri"/>
              <a:ea typeface="Calibri"/>
              <a:cs typeface="Calibri"/>
            </a:endParaRPr>
          </a:p>
        </p:txBody>
      </p:sp>
      <p:pic>
        <p:nvPicPr>
          <p:cNvPr id="7" name="Picture 6" descr="A screenshot of a computer program&#10;&#10;Description automatically generated">
            <a:extLst>
              <a:ext uri="{FF2B5EF4-FFF2-40B4-BE49-F238E27FC236}">
                <a16:creationId xmlns:a16="http://schemas.microsoft.com/office/drawing/2014/main" id="{3D01E190-5DE8-6D1D-B623-628B5033C041}"/>
              </a:ext>
            </a:extLst>
          </p:cNvPr>
          <p:cNvPicPr>
            <a:picLocks noChangeAspect="1"/>
          </p:cNvPicPr>
          <p:nvPr/>
        </p:nvPicPr>
        <p:blipFill>
          <a:blip r:embed="rId3"/>
          <a:stretch>
            <a:fillRect/>
          </a:stretch>
        </p:blipFill>
        <p:spPr>
          <a:xfrm>
            <a:off x="289210" y="1340734"/>
            <a:ext cx="8430543" cy="5092861"/>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6" name="TextBox 7">
            <a:extLst>
              <a:ext uri="{FF2B5EF4-FFF2-40B4-BE49-F238E27FC236}">
                <a16:creationId xmlns:a16="http://schemas.microsoft.com/office/drawing/2014/main" id="{FAD8F79A-C715-B2E3-EEEB-E6D48968BD42}"/>
              </a:ext>
            </a:extLst>
          </p:cNvPr>
          <p:cNvSpPr txBox="1"/>
          <p:nvPr/>
        </p:nvSpPr>
        <p:spPr>
          <a:xfrm>
            <a:off x="9104585" y="1384957"/>
            <a:ext cx="2762491" cy="347787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buFont typeface="Calibri"/>
              <a:buChar char="-"/>
            </a:pPr>
            <a:r>
              <a:rPr lang="en-US" sz="2200">
                <a:ea typeface="+mn-lt"/>
                <a:cs typeface="+mn-lt"/>
              </a:rPr>
              <a:t>This query returns a list of successful landings  and between 2010-06-04 and 2017-03-20  inclusively.</a:t>
            </a:r>
            <a:endParaRPr lang="en-US" sz="2200">
              <a:ea typeface="Calibri" panose="020F0502020204030204"/>
              <a:cs typeface="Calibri" panose="020F0502020204030204"/>
            </a:endParaRPr>
          </a:p>
          <a:p>
            <a:pPr marL="285750" indent="-285750" algn="just">
              <a:buFont typeface="Calibri"/>
              <a:buChar char="-"/>
            </a:pPr>
            <a:r>
              <a:rPr lang="en-US" sz="2200">
                <a:ea typeface="+mn-lt"/>
                <a:cs typeface="+mn-lt"/>
              </a:rPr>
              <a:t>There are different types of landing outcomes</a:t>
            </a:r>
            <a:endParaRPr lang="en-US" sz="2200">
              <a:ea typeface="Calibri" panose="020F0502020204030204"/>
              <a:cs typeface="Calibri" panose="020F0502020204030204"/>
            </a:endParaRPr>
          </a:p>
          <a:p>
            <a:pPr algn="just"/>
            <a:endParaRPr lang="en-US" sz="2200" dirty="0">
              <a:latin typeface="Calibri"/>
              <a:ea typeface="Calibri"/>
              <a:cs typeface="Calibri"/>
            </a:endParaRPr>
          </a:p>
        </p:txBody>
      </p:sp>
      <p:pic>
        <p:nvPicPr>
          <p:cNvPr id="7" name="Picture 6" descr="A screenshot of a computer program&#10;&#10;Description automatically generated">
            <a:extLst>
              <a:ext uri="{FF2B5EF4-FFF2-40B4-BE49-F238E27FC236}">
                <a16:creationId xmlns:a16="http://schemas.microsoft.com/office/drawing/2014/main" id="{237DE3CC-3A56-0DCB-9C8E-42A3455A9A7C}"/>
              </a:ext>
            </a:extLst>
          </p:cNvPr>
          <p:cNvPicPr>
            <a:picLocks noChangeAspect="1"/>
          </p:cNvPicPr>
          <p:nvPr/>
        </p:nvPicPr>
        <p:blipFill>
          <a:blip r:embed="rId3"/>
          <a:stretch>
            <a:fillRect/>
          </a:stretch>
        </p:blipFill>
        <p:spPr>
          <a:xfrm>
            <a:off x="19292" y="1382086"/>
            <a:ext cx="9076480" cy="4007019"/>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Launch Site Locations</a:t>
            </a:r>
          </a:p>
        </p:txBody>
      </p:sp>
      <p:pic>
        <p:nvPicPr>
          <p:cNvPr id="4" name="Picture 3" descr="A map of the united states&#10;&#10;Description automatically generated">
            <a:extLst>
              <a:ext uri="{FF2B5EF4-FFF2-40B4-BE49-F238E27FC236}">
                <a16:creationId xmlns:a16="http://schemas.microsoft.com/office/drawing/2014/main" id="{FE414987-BA67-DBBC-79F6-79B3692FEE7A}"/>
              </a:ext>
            </a:extLst>
          </p:cNvPr>
          <p:cNvPicPr>
            <a:picLocks noChangeAspect="1"/>
          </p:cNvPicPr>
          <p:nvPr/>
        </p:nvPicPr>
        <p:blipFill>
          <a:blip r:embed="rId3"/>
          <a:stretch>
            <a:fillRect/>
          </a:stretch>
        </p:blipFill>
        <p:spPr>
          <a:xfrm>
            <a:off x="0" y="1381405"/>
            <a:ext cx="7128077" cy="3661141"/>
          </a:xfrm>
          <a:prstGeom prst="rect">
            <a:avLst/>
          </a:prstGeom>
        </p:spPr>
      </p:pic>
      <p:pic>
        <p:nvPicPr>
          <p:cNvPr id="7" name="Picture 6" descr="A map of a city&#10;&#10;Description automatically generated">
            <a:extLst>
              <a:ext uri="{FF2B5EF4-FFF2-40B4-BE49-F238E27FC236}">
                <a16:creationId xmlns:a16="http://schemas.microsoft.com/office/drawing/2014/main" id="{C0D1AB26-67DA-D03D-9440-C80F13B3E6A3}"/>
              </a:ext>
            </a:extLst>
          </p:cNvPr>
          <p:cNvPicPr>
            <a:picLocks noChangeAspect="1"/>
          </p:cNvPicPr>
          <p:nvPr/>
        </p:nvPicPr>
        <p:blipFill>
          <a:blip r:embed="rId4"/>
          <a:stretch>
            <a:fillRect/>
          </a:stretch>
        </p:blipFill>
        <p:spPr>
          <a:xfrm>
            <a:off x="7249980" y="1379316"/>
            <a:ext cx="4945510" cy="3665317"/>
          </a:xfrm>
          <a:prstGeom prst="rect">
            <a:avLst/>
          </a:prstGeom>
        </p:spPr>
      </p:pic>
      <p:sp>
        <p:nvSpPr>
          <p:cNvPr id="8" name="TextBox 7">
            <a:extLst>
              <a:ext uri="{FF2B5EF4-FFF2-40B4-BE49-F238E27FC236}">
                <a16:creationId xmlns:a16="http://schemas.microsoft.com/office/drawing/2014/main" id="{7BF7757B-AC62-A902-4847-2B0946E347C3}"/>
              </a:ext>
            </a:extLst>
          </p:cNvPr>
          <p:cNvSpPr txBox="1"/>
          <p:nvPr/>
        </p:nvSpPr>
        <p:spPr>
          <a:xfrm>
            <a:off x="4831868" y="5081792"/>
            <a:ext cx="2743199" cy="36575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9" name="TextBox 8">
            <a:extLst>
              <a:ext uri="{FF2B5EF4-FFF2-40B4-BE49-F238E27FC236}">
                <a16:creationId xmlns:a16="http://schemas.microsoft.com/office/drawing/2014/main" id="{2FB830BD-A146-6E87-1FCF-4407F6BC4FD6}"/>
              </a:ext>
            </a:extLst>
          </p:cNvPr>
          <p:cNvSpPr txBox="1"/>
          <p:nvPr/>
        </p:nvSpPr>
        <p:spPr>
          <a:xfrm>
            <a:off x="1836636" y="5269481"/>
            <a:ext cx="8254707"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Calibri"/>
              <a:buChar char="-"/>
            </a:pPr>
            <a:r>
              <a:rPr lang="en-US" sz="2000">
                <a:ea typeface="+mn-lt"/>
                <a:cs typeface="+mn-lt"/>
              </a:rPr>
              <a:t>The left map shows all launch sites relative US map. </a:t>
            </a:r>
          </a:p>
          <a:p>
            <a:endParaRPr lang="en-US" sz="2000" dirty="0">
              <a:ea typeface="+mn-lt"/>
              <a:cs typeface="+mn-lt"/>
            </a:endParaRPr>
          </a:p>
          <a:p>
            <a:pPr marL="342900" indent="-342900">
              <a:buFont typeface="Calibri"/>
              <a:buChar char="-"/>
            </a:pPr>
            <a:r>
              <a:rPr lang="en-US" sz="2000">
                <a:ea typeface="+mn-lt"/>
                <a:cs typeface="+mn-lt"/>
              </a:rPr>
              <a:t>The right map shows the two Florida launch  sites since they are very close to each other. All launch sites are near the ocean.</a:t>
            </a:r>
            <a:endParaRPr lang="en-US" sz="2000">
              <a:ea typeface="Calibri"/>
              <a:cs typeface="Calibri"/>
            </a:endParaRP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Color-Coded Launch Markers</a:t>
            </a:r>
            <a:endParaRPr lang="en-US" dirty="0">
              <a:solidFill>
                <a:srgbClr val="0B49CB"/>
              </a:solidFill>
              <a:latin typeface="Abadi"/>
            </a:endParaRPr>
          </a:p>
        </p:txBody>
      </p:sp>
      <p:pic>
        <p:nvPicPr>
          <p:cNvPr id="2" name="Picture 1">
            <a:extLst>
              <a:ext uri="{FF2B5EF4-FFF2-40B4-BE49-F238E27FC236}">
                <a16:creationId xmlns:a16="http://schemas.microsoft.com/office/drawing/2014/main" id="{72DD3D86-D27E-A309-9A26-CBEA58BE1A16}"/>
              </a:ext>
            </a:extLst>
          </p:cNvPr>
          <p:cNvPicPr>
            <a:picLocks noChangeAspect="1"/>
          </p:cNvPicPr>
          <p:nvPr/>
        </p:nvPicPr>
        <p:blipFill>
          <a:blip r:embed="rId3"/>
          <a:stretch>
            <a:fillRect/>
          </a:stretch>
        </p:blipFill>
        <p:spPr>
          <a:xfrm>
            <a:off x="2681468" y="1373789"/>
            <a:ext cx="6558988" cy="3666726"/>
          </a:xfrm>
          <a:prstGeom prst="rect">
            <a:avLst/>
          </a:prstGeom>
        </p:spPr>
      </p:pic>
      <p:sp>
        <p:nvSpPr>
          <p:cNvPr id="6" name="TextBox 5">
            <a:extLst>
              <a:ext uri="{FF2B5EF4-FFF2-40B4-BE49-F238E27FC236}">
                <a16:creationId xmlns:a16="http://schemas.microsoft.com/office/drawing/2014/main" id="{514C934C-95AE-C42C-BB0A-924F567B976F}"/>
              </a:ext>
            </a:extLst>
          </p:cNvPr>
          <p:cNvSpPr txBox="1"/>
          <p:nvPr/>
        </p:nvSpPr>
        <p:spPr>
          <a:xfrm>
            <a:off x="1836636" y="5279127"/>
            <a:ext cx="82547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000">
              <a:ea typeface="Calibri"/>
              <a:cs typeface="Calibri"/>
            </a:endParaRPr>
          </a:p>
        </p:txBody>
      </p:sp>
      <p:sp>
        <p:nvSpPr>
          <p:cNvPr id="5" name="TextBox 4">
            <a:extLst>
              <a:ext uri="{FF2B5EF4-FFF2-40B4-BE49-F238E27FC236}">
                <a16:creationId xmlns:a16="http://schemas.microsoft.com/office/drawing/2014/main" id="{575B60D6-95DF-BAE0-083C-6A490AF311CF}"/>
              </a:ext>
            </a:extLst>
          </p:cNvPr>
          <p:cNvSpPr txBox="1"/>
          <p:nvPr/>
        </p:nvSpPr>
        <p:spPr>
          <a:xfrm>
            <a:off x="2560054" y="5124797"/>
            <a:ext cx="8254707" cy="180049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Calibri"/>
              <a:buChar char="-"/>
            </a:pPr>
            <a:r>
              <a:rPr lang="en-US" sz="2000" dirty="0">
                <a:ea typeface="+mn-lt"/>
                <a:cs typeface="+mn-lt"/>
              </a:rPr>
              <a:t>Clusters on Folium map can be clicked on to display each successful landing (green icon) and failed</a:t>
            </a:r>
            <a:endParaRPr lang="en-US" dirty="0">
              <a:ea typeface="Calibri" panose="020F0502020204030204"/>
              <a:cs typeface="Calibri" panose="020F0502020204030204"/>
            </a:endParaRPr>
          </a:p>
          <a:p>
            <a:pPr marL="342900" indent="-342900">
              <a:buFont typeface="Calibri"/>
              <a:buChar char="-"/>
            </a:pPr>
            <a:endParaRPr lang="en-US" sz="1100" dirty="0">
              <a:ea typeface="+mn-lt"/>
              <a:cs typeface="+mn-lt"/>
            </a:endParaRPr>
          </a:p>
          <a:p>
            <a:pPr marL="342900" indent="-342900">
              <a:buFont typeface="Calibri"/>
              <a:buChar char="-"/>
            </a:pPr>
            <a:r>
              <a:rPr lang="en-US" sz="2000" dirty="0">
                <a:ea typeface="+mn-lt"/>
                <a:cs typeface="+mn-lt"/>
              </a:rPr>
              <a:t>landing (red icon). In this example KSC LC-39A shows 10 successful landings and 3 failed landings.</a:t>
            </a:r>
            <a:endParaRPr lang="en-US" dirty="0">
              <a:ea typeface="+mn-lt"/>
              <a:cs typeface="+mn-lt"/>
            </a:endParaRPr>
          </a:p>
          <a:p>
            <a:pPr marL="342900" indent="-342900">
              <a:buFont typeface="Calibri"/>
              <a:buChar char="-"/>
            </a:pPr>
            <a:endParaRPr lang="en-US" sz="2000" dirty="0">
              <a:ea typeface="Calibri"/>
              <a:cs typeface="Calibri"/>
            </a:endParaRP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Key Location Proximities</a:t>
            </a:r>
            <a:endParaRPr lang="en-US" dirty="0"/>
          </a:p>
        </p:txBody>
      </p:sp>
      <p:sp>
        <p:nvSpPr>
          <p:cNvPr id="4" name="TextBox 3">
            <a:extLst>
              <a:ext uri="{FF2B5EF4-FFF2-40B4-BE49-F238E27FC236}">
                <a16:creationId xmlns:a16="http://schemas.microsoft.com/office/drawing/2014/main" id="{D5E443B1-9217-C9B4-27C0-DEB31D5169E9}"/>
              </a:ext>
            </a:extLst>
          </p:cNvPr>
          <p:cNvSpPr txBox="1"/>
          <p:nvPr/>
        </p:nvSpPr>
        <p:spPr>
          <a:xfrm>
            <a:off x="1286838" y="4497835"/>
            <a:ext cx="9257845" cy="25545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ea typeface="+mn-lt"/>
                <a:cs typeface="+mn-lt"/>
              </a:rPr>
              <a:t>Using CCAFS SLC-40 as an example, </a:t>
            </a:r>
            <a:endParaRPr lang="en-US" dirty="0">
              <a:ea typeface="+mn-lt"/>
              <a:cs typeface="+mn-lt"/>
            </a:endParaRPr>
          </a:p>
          <a:p>
            <a:pPr marL="342900" indent="-342900">
              <a:buFont typeface="Calibri"/>
              <a:buChar char="-"/>
            </a:pPr>
            <a:r>
              <a:rPr lang="en-US" sz="2000" dirty="0">
                <a:ea typeface="+mn-lt"/>
                <a:cs typeface="+mn-lt"/>
              </a:rPr>
              <a:t>Launch sites are very close to railways (0.30 Km) for large part and supply  transportation. </a:t>
            </a:r>
            <a:endParaRPr lang="en-US" dirty="0">
              <a:ea typeface="+mn-lt"/>
              <a:cs typeface="+mn-lt"/>
            </a:endParaRPr>
          </a:p>
          <a:p>
            <a:pPr marL="342900" indent="-342900">
              <a:buFont typeface="Calibri"/>
              <a:buChar char="-"/>
            </a:pPr>
            <a:r>
              <a:rPr lang="en-US" sz="2000" dirty="0">
                <a:ea typeface="+mn-lt"/>
                <a:cs typeface="+mn-lt"/>
              </a:rPr>
              <a:t>Launch sites are close to highways (0.65 Km) for human and supply transport. </a:t>
            </a:r>
            <a:endParaRPr lang="en-US">
              <a:ea typeface="+mn-lt"/>
              <a:cs typeface="+mn-lt"/>
            </a:endParaRPr>
          </a:p>
          <a:p>
            <a:pPr marL="342900" indent="-342900">
              <a:buFont typeface="Calibri"/>
              <a:buChar char="-"/>
            </a:pPr>
            <a:r>
              <a:rPr lang="en-US" sz="2000" dirty="0">
                <a:ea typeface="+mn-lt"/>
                <a:cs typeface="+mn-lt"/>
              </a:rPr>
              <a:t>Launch sites  are also close to coasts (0.93 Km) and </a:t>
            </a:r>
            <a:endParaRPr lang="en-US" dirty="0">
              <a:ea typeface="+mn-lt"/>
              <a:cs typeface="+mn-lt"/>
            </a:endParaRPr>
          </a:p>
          <a:p>
            <a:pPr marL="342900" indent="-342900">
              <a:buFont typeface="Calibri"/>
              <a:buChar char="-"/>
            </a:pPr>
            <a:r>
              <a:rPr lang="en-US" sz="2000" dirty="0">
                <a:ea typeface="+mn-lt"/>
                <a:cs typeface="+mn-lt"/>
              </a:rPr>
              <a:t>Relatively far from cities (23.11 Km) so that launch failures can land in the sea to  avoid rockets falling on densely populated areas.</a:t>
            </a:r>
            <a:endParaRPr lang="en-US">
              <a:ea typeface="+mn-lt"/>
              <a:cs typeface="+mn-lt"/>
            </a:endParaRPr>
          </a:p>
          <a:p>
            <a:pPr marL="342900" indent="-342900">
              <a:buFont typeface="Calibri"/>
              <a:buChar char="-"/>
            </a:pPr>
            <a:endParaRPr lang="en-US" sz="2000" dirty="0">
              <a:ea typeface="Calibri"/>
              <a:cs typeface="Calibri"/>
            </a:endParaRPr>
          </a:p>
        </p:txBody>
      </p:sp>
      <p:pic>
        <p:nvPicPr>
          <p:cNvPr id="6" name="Picture 5" descr="A map with a red line&#10;&#10;Description automatically generated">
            <a:extLst>
              <a:ext uri="{FF2B5EF4-FFF2-40B4-BE49-F238E27FC236}">
                <a16:creationId xmlns:a16="http://schemas.microsoft.com/office/drawing/2014/main" id="{05AD2310-D86D-1D6B-0E99-88C73D5F60D9}"/>
              </a:ext>
            </a:extLst>
          </p:cNvPr>
          <p:cNvPicPr>
            <a:picLocks noChangeAspect="1"/>
          </p:cNvPicPr>
          <p:nvPr/>
        </p:nvPicPr>
        <p:blipFill>
          <a:blip r:embed="rId3"/>
          <a:stretch>
            <a:fillRect/>
          </a:stretch>
        </p:blipFill>
        <p:spPr>
          <a:xfrm>
            <a:off x="135038" y="1352148"/>
            <a:ext cx="6751901" cy="2716515"/>
          </a:xfrm>
          <a:prstGeom prst="rect">
            <a:avLst/>
          </a:prstGeom>
        </p:spPr>
      </p:pic>
      <p:pic>
        <p:nvPicPr>
          <p:cNvPr id="7" name="Picture 6" descr="A map with a blue line and a yellow circle&#10;&#10;Description automatically generated">
            <a:extLst>
              <a:ext uri="{FF2B5EF4-FFF2-40B4-BE49-F238E27FC236}">
                <a16:creationId xmlns:a16="http://schemas.microsoft.com/office/drawing/2014/main" id="{6BDAE63E-7967-37FF-9A25-33413DD3BDD6}"/>
              </a:ext>
            </a:extLst>
          </p:cNvPr>
          <p:cNvPicPr>
            <a:picLocks noChangeAspect="1"/>
          </p:cNvPicPr>
          <p:nvPr/>
        </p:nvPicPr>
        <p:blipFill>
          <a:blip r:embed="rId4"/>
          <a:stretch>
            <a:fillRect/>
          </a:stretch>
        </p:blipFill>
        <p:spPr>
          <a:xfrm>
            <a:off x="6894292" y="1351465"/>
            <a:ext cx="5299999" cy="2274184"/>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Launches From across Launch Sites</a:t>
            </a:r>
            <a:endParaRPr lang="en-US" dirty="0"/>
          </a:p>
        </p:txBody>
      </p:sp>
      <p:pic>
        <p:nvPicPr>
          <p:cNvPr id="2" name="Picture 1" descr="A pie chart with numbers and a circle&#10;&#10;Description automatically generated">
            <a:extLst>
              <a:ext uri="{FF2B5EF4-FFF2-40B4-BE49-F238E27FC236}">
                <a16:creationId xmlns:a16="http://schemas.microsoft.com/office/drawing/2014/main" id="{A5280973-E27D-6400-1A87-307C2D26E814}"/>
              </a:ext>
            </a:extLst>
          </p:cNvPr>
          <p:cNvPicPr>
            <a:picLocks noChangeAspect="1"/>
          </p:cNvPicPr>
          <p:nvPr/>
        </p:nvPicPr>
        <p:blipFill>
          <a:blip r:embed="rId3"/>
          <a:stretch>
            <a:fillRect/>
          </a:stretch>
        </p:blipFill>
        <p:spPr>
          <a:xfrm>
            <a:off x="96455" y="1289349"/>
            <a:ext cx="12095545" cy="3498011"/>
          </a:xfrm>
          <a:prstGeom prst="rect">
            <a:avLst/>
          </a:prstGeom>
        </p:spPr>
      </p:pic>
      <p:sp>
        <p:nvSpPr>
          <p:cNvPr id="4" name="TextBox 8">
            <a:extLst>
              <a:ext uri="{FF2B5EF4-FFF2-40B4-BE49-F238E27FC236}">
                <a16:creationId xmlns:a16="http://schemas.microsoft.com/office/drawing/2014/main" id="{B787A0C7-D5B1-0842-6438-8360763A4EDD}"/>
              </a:ext>
            </a:extLst>
          </p:cNvPr>
          <p:cNvSpPr txBox="1"/>
          <p:nvPr/>
        </p:nvSpPr>
        <p:spPr>
          <a:xfrm>
            <a:off x="602002" y="4777556"/>
            <a:ext cx="10569642" cy="193899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buFont typeface="Calibri"/>
              <a:buChar char="-"/>
            </a:pPr>
            <a:r>
              <a:rPr lang="en-US" sz="2000" dirty="0">
                <a:ea typeface="+mn-lt"/>
                <a:cs typeface="+mn-lt"/>
              </a:rPr>
              <a:t>This is the distribution of successful landings across all launch sites. CCAFS LC-40 is the old name of  CCAFS SLC-40 so CCAFS has huge amount of successful landings, but a majority of the  successful landings where performed before the name change. </a:t>
            </a:r>
            <a:endParaRPr lang="en-US" dirty="0">
              <a:ea typeface="+mn-lt"/>
              <a:cs typeface="+mn-lt"/>
            </a:endParaRPr>
          </a:p>
          <a:p>
            <a:pPr marL="342900" indent="-342900">
              <a:buFont typeface="Calibri"/>
              <a:buChar char="-"/>
            </a:pPr>
            <a:r>
              <a:rPr lang="en-US" sz="2000" dirty="0">
                <a:ea typeface="+mn-lt"/>
                <a:cs typeface="+mn-lt"/>
              </a:rPr>
              <a:t>VAFB has the smallest share of successful  landings. This may be due to smaller sample and increase in difficulty of launching in the west coast.</a:t>
            </a:r>
            <a:endParaRPr lang="en-US">
              <a:ea typeface="+mn-lt"/>
              <a:cs typeface="+mn-lt"/>
            </a:endParaRPr>
          </a:p>
          <a:p>
            <a:endParaRPr lang="en-US" sz="2000" dirty="0">
              <a:ea typeface="Calibri"/>
              <a:cs typeface="Calibri"/>
            </a:endParaRP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467130"/>
            <a:ext cx="10253717" cy="4476696"/>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None/>
            </a:pPr>
            <a:r>
              <a:rPr lang="en-US" sz="1600" b="1">
                <a:solidFill>
                  <a:schemeClr val="tx1"/>
                </a:solidFill>
                <a:latin typeface="Abadi"/>
              </a:rPr>
              <a:t>Project Background and Context</a:t>
            </a:r>
            <a:endParaRPr lang="en-US" sz="1600" b="1" dirty="0">
              <a:solidFill>
                <a:schemeClr val="tx1"/>
              </a:solidFill>
              <a:latin typeface="Abadi"/>
            </a:endParaRPr>
          </a:p>
          <a:p>
            <a:pPr>
              <a:buFont typeface="Calibri"/>
              <a:buChar char="-"/>
            </a:pPr>
            <a:r>
              <a:rPr lang="en-US" sz="1600">
                <a:solidFill>
                  <a:schemeClr val="accent3">
                    <a:lumMod val="25000"/>
                  </a:schemeClr>
                </a:solidFill>
                <a:latin typeface="Abadi"/>
              </a:rPr>
              <a:t>SpaceX’s Innovation in Reusable Rockets</a:t>
            </a:r>
            <a:endParaRPr lang="en-US" sz="1600" dirty="0">
              <a:solidFill>
                <a:schemeClr val="accent3">
                  <a:lumMod val="25000"/>
                </a:schemeClr>
              </a:solidFill>
              <a:latin typeface="Abadi"/>
            </a:endParaRPr>
          </a:p>
          <a:p>
            <a:pPr>
              <a:buFont typeface="Calibri"/>
              <a:buChar char="-"/>
            </a:pPr>
            <a:r>
              <a:rPr lang="en-US" sz="1600">
                <a:solidFill>
                  <a:schemeClr val="accent3">
                    <a:lumMod val="25000"/>
                  </a:schemeClr>
                </a:solidFill>
                <a:latin typeface="Abadi"/>
              </a:rPr>
              <a:t>Importance of Landing Success</a:t>
            </a:r>
            <a:endParaRPr lang="en-US" sz="1600" dirty="0">
              <a:solidFill>
                <a:schemeClr val="accent3">
                  <a:lumMod val="25000"/>
                </a:schemeClr>
              </a:solidFill>
              <a:latin typeface="Abadi"/>
            </a:endParaRPr>
          </a:p>
          <a:p>
            <a:pPr>
              <a:buFont typeface="Calibri"/>
              <a:buChar char="-"/>
            </a:pPr>
            <a:r>
              <a:rPr lang="en-US" sz="1600">
                <a:solidFill>
                  <a:schemeClr val="accent3">
                    <a:lumMod val="25000"/>
                  </a:schemeClr>
                </a:solidFill>
                <a:latin typeface="Abadi"/>
              </a:rPr>
              <a:t>Data-Driven Approach to Prediction</a:t>
            </a:r>
            <a:endParaRPr lang="en-US" sz="1600" dirty="0">
              <a:solidFill>
                <a:schemeClr val="accent3">
                  <a:lumMod val="25000"/>
                </a:schemeClr>
              </a:solidFill>
              <a:latin typeface="Abadi"/>
            </a:endParaRPr>
          </a:p>
          <a:p>
            <a:pPr indent="0">
              <a:buNone/>
            </a:pPr>
            <a:r>
              <a:rPr lang="en-US" sz="1600">
                <a:solidFill>
                  <a:schemeClr val="accent3">
                    <a:lumMod val="25000"/>
                  </a:schemeClr>
                </a:solidFill>
                <a:latin typeface="Abadi"/>
              </a:rPr>
              <a:t>Using machine learning, we aim to predict landing success based on historical launch data, improving decision-making and operational efficiency for SpaceX.</a:t>
            </a:r>
            <a:endParaRPr lang="en-US" sz="1600" dirty="0">
              <a:solidFill>
                <a:schemeClr val="accent3">
                  <a:lumMod val="25000"/>
                </a:schemeClr>
              </a:solidFill>
              <a:latin typeface="Abadi"/>
            </a:endParaRPr>
          </a:p>
          <a:p>
            <a:pPr>
              <a:buFont typeface="Calibri"/>
              <a:buChar char="-"/>
            </a:pPr>
            <a:r>
              <a:rPr lang="en-US" sz="1600">
                <a:solidFill>
                  <a:schemeClr val="accent3">
                    <a:lumMod val="25000"/>
                  </a:schemeClr>
                </a:solidFill>
                <a:latin typeface="Abadi"/>
              </a:rPr>
              <a:t>Impact on the Aerospace Industry</a:t>
            </a:r>
            <a:endParaRPr lang="en-US" sz="1600" dirty="0">
              <a:solidFill>
                <a:schemeClr val="accent3">
                  <a:lumMod val="25000"/>
                </a:schemeClr>
              </a:solidFill>
              <a:latin typeface="Abadi"/>
            </a:endParaRPr>
          </a:p>
          <a:p>
            <a:pPr indent="0">
              <a:buNone/>
            </a:pPr>
            <a:r>
              <a:rPr lang="en-US" sz="1600">
                <a:solidFill>
                  <a:schemeClr val="accent3">
                    <a:lumMod val="25000"/>
                  </a:schemeClr>
                </a:solidFill>
                <a:latin typeface="Abadi"/>
              </a:rPr>
              <a:t>A reliable model for predicting landing success could enhance the viability of future missions, reduce uncertainty, and contribute to making space travel more affordable.</a:t>
            </a:r>
            <a:endParaRPr lang="en-US" sz="1600" dirty="0">
              <a:solidFill>
                <a:schemeClr val="accent3">
                  <a:lumMod val="25000"/>
                </a:schemeClr>
              </a:solidFill>
              <a:latin typeface="Abadi"/>
            </a:endParaRPr>
          </a:p>
          <a:p>
            <a:pPr marL="0" indent="0">
              <a:spcBef>
                <a:spcPts val="1400"/>
              </a:spcBef>
              <a:buNone/>
            </a:pPr>
            <a:r>
              <a:rPr lang="en-US" sz="1600" b="1">
                <a:solidFill>
                  <a:schemeClr val="accent3">
                    <a:lumMod val="25000"/>
                  </a:schemeClr>
                </a:solidFill>
                <a:latin typeface="Abadi"/>
              </a:rPr>
              <a:t>Problems to find answers</a:t>
            </a:r>
          </a:p>
          <a:p>
            <a:pPr marL="342900" indent="-342900">
              <a:spcBef>
                <a:spcPts val="1400"/>
              </a:spcBef>
              <a:buFont typeface="Calibri"/>
              <a:buChar char="-"/>
            </a:pPr>
            <a:r>
              <a:rPr lang="en-US" sz="1600">
                <a:solidFill>
                  <a:schemeClr val="accent3">
                    <a:lumMod val="25000"/>
                  </a:schemeClr>
                </a:solidFill>
                <a:latin typeface="Abadi"/>
              </a:rPr>
              <a:t>Can we accurately predict if the first stage of the Falcon 9 will land successfully?</a:t>
            </a:r>
            <a:endParaRPr lang="en-US" sz="1600" dirty="0">
              <a:solidFill>
                <a:schemeClr val="accent3">
                  <a:lumMod val="25000"/>
                </a:schemeClr>
              </a:solidFill>
              <a:latin typeface="Abadi"/>
            </a:endParaRPr>
          </a:p>
          <a:p>
            <a:pPr marL="342900" indent="-342900">
              <a:spcBef>
                <a:spcPts val="1400"/>
              </a:spcBef>
              <a:buFont typeface="Calibri"/>
              <a:buChar char="-"/>
            </a:pPr>
            <a:r>
              <a:rPr lang="en-US" sz="1600">
                <a:solidFill>
                  <a:schemeClr val="accent3">
                    <a:lumMod val="25000"/>
                  </a:schemeClr>
                </a:solidFill>
                <a:latin typeface="Abadi"/>
              </a:rPr>
              <a:t>Can machine learning models, such as Logistic Regression, Support Vector Machines, Decision Trees, and K-Nearest Neighbors, be used effectively to classify the landing outcome?</a:t>
            </a:r>
            <a:endParaRPr lang="en-US" sz="1600" dirty="0">
              <a:solidFill>
                <a:schemeClr val="accent3">
                  <a:lumMod val="25000"/>
                </a:schemeClr>
              </a:solidFill>
              <a:latin typeface="Abadi"/>
            </a:endParaRPr>
          </a:p>
          <a:p>
            <a:pPr marL="342900" indent="-342900">
              <a:buFont typeface="Calibri"/>
              <a:buChar char="-"/>
            </a:pPr>
            <a:r>
              <a:rPr lang="en-US" sz="1600">
                <a:solidFill>
                  <a:schemeClr val="accent3">
                    <a:lumMod val="25000"/>
                  </a:schemeClr>
                </a:solidFill>
                <a:latin typeface="Abadi"/>
              </a:rPr>
              <a:t>Space Y tasks us to train a machine learning model to  predict successful Stage 1 recovery</a:t>
            </a:r>
            <a:endParaRPr lang="en-US" sz="1600" dirty="0">
              <a:solidFill>
                <a:schemeClr val="accent3">
                  <a:lumMod val="25000"/>
                </a:schemeClr>
              </a:solidFill>
              <a:latin typeface="Abadi"/>
            </a:endParaRPr>
          </a:p>
          <a:p>
            <a:pPr marL="0" indent="0">
              <a:spcBef>
                <a:spcPts val="1400"/>
              </a:spcBef>
              <a:buNone/>
            </a:pPr>
            <a:endParaRPr lang="en-US" sz="1600" dirty="0">
              <a:solidFill>
                <a:schemeClr val="accent3">
                  <a:lumMod val="25000"/>
                </a:schemeClr>
              </a:solidFill>
              <a:latin typeface="Abadi"/>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Highest Success Rate Launch Site</a:t>
            </a:r>
            <a:endParaRPr lang="en-US" dirty="0"/>
          </a:p>
        </p:txBody>
      </p:sp>
      <p:sp>
        <p:nvSpPr>
          <p:cNvPr id="2" name="TextBox 8">
            <a:extLst>
              <a:ext uri="{FF2B5EF4-FFF2-40B4-BE49-F238E27FC236}">
                <a16:creationId xmlns:a16="http://schemas.microsoft.com/office/drawing/2014/main" id="{B787A0C7-D5B1-0842-6438-8360763A4EDD}"/>
              </a:ext>
            </a:extLst>
          </p:cNvPr>
          <p:cNvSpPr txBox="1"/>
          <p:nvPr/>
        </p:nvSpPr>
        <p:spPr>
          <a:xfrm>
            <a:off x="1296483" y="5500974"/>
            <a:ext cx="9884807" cy="40011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dirty="0">
                <a:ea typeface="+mn-lt"/>
                <a:cs typeface="+mn-lt"/>
              </a:rPr>
              <a:t>KSC LC-39A has the highest success rate with 10 successful landings and 3 failed landings.</a:t>
            </a:r>
            <a:endParaRPr lang="en-US" dirty="0">
              <a:ea typeface="+mn-lt"/>
              <a:cs typeface="+mn-lt"/>
            </a:endParaRPr>
          </a:p>
        </p:txBody>
      </p:sp>
      <p:pic>
        <p:nvPicPr>
          <p:cNvPr id="6" name="Picture 5" descr="A blue and red circle with a white circle with numbers&#10;&#10;Description automatically generated">
            <a:extLst>
              <a:ext uri="{FF2B5EF4-FFF2-40B4-BE49-F238E27FC236}">
                <a16:creationId xmlns:a16="http://schemas.microsoft.com/office/drawing/2014/main" id="{4C20E1EA-B368-D1C6-E8DD-AA699B52E6C8}"/>
              </a:ext>
            </a:extLst>
          </p:cNvPr>
          <p:cNvPicPr>
            <a:picLocks noChangeAspect="1"/>
          </p:cNvPicPr>
          <p:nvPr/>
        </p:nvPicPr>
        <p:blipFill>
          <a:blip r:embed="rId3"/>
          <a:stretch>
            <a:fillRect/>
          </a:stretch>
        </p:blipFill>
        <p:spPr>
          <a:xfrm>
            <a:off x="0" y="1345476"/>
            <a:ext cx="12192000" cy="3800516"/>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err="1">
                <a:solidFill>
                  <a:srgbClr val="0B49CB"/>
                </a:solidFill>
                <a:latin typeface="Abadi"/>
              </a:rPr>
              <a:t>PayLoad</a:t>
            </a:r>
            <a:r>
              <a:rPr lang="en-US" dirty="0">
                <a:solidFill>
                  <a:srgbClr val="0B49CB"/>
                </a:solidFill>
                <a:latin typeface="Abadi"/>
              </a:rPr>
              <a:t> Mass VS Success VS Booster Version cat</a:t>
            </a:r>
            <a:endParaRPr lang="en-US" dirty="0"/>
          </a:p>
        </p:txBody>
      </p:sp>
      <p:sp>
        <p:nvSpPr>
          <p:cNvPr id="4" name="TextBox 8">
            <a:extLst>
              <a:ext uri="{FF2B5EF4-FFF2-40B4-BE49-F238E27FC236}">
                <a16:creationId xmlns:a16="http://schemas.microsoft.com/office/drawing/2014/main" id="{A0E148C0-C8F1-DEEF-E0C7-5238534A5851}"/>
              </a:ext>
            </a:extLst>
          </p:cNvPr>
          <p:cNvSpPr txBox="1"/>
          <p:nvPr/>
        </p:nvSpPr>
        <p:spPr>
          <a:xfrm>
            <a:off x="1171091" y="5211607"/>
            <a:ext cx="9884807" cy="1200329"/>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ea typeface="+mn-lt"/>
                <a:cs typeface="+mn-lt"/>
              </a:rPr>
              <a:t>Plotly dashboard has a Payload range selector. However, this is set from 0-10000 instead of the  max Payload of 15600. Class indicates 1 for successful landing and 0 for failure. Scatter plot also  accounts for booster version category in color and number of launches in point size. </a:t>
            </a:r>
          </a:p>
          <a:p>
            <a:endParaRPr lang="en-US" dirty="0">
              <a:ea typeface="+mn-lt"/>
              <a:cs typeface="+mn-lt"/>
            </a:endParaRPr>
          </a:p>
        </p:txBody>
      </p:sp>
      <p:pic>
        <p:nvPicPr>
          <p:cNvPr id="6" name="Picture 5" descr="A graph with numbers and dots&#10;&#10;Description automatically generated">
            <a:extLst>
              <a:ext uri="{FF2B5EF4-FFF2-40B4-BE49-F238E27FC236}">
                <a16:creationId xmlns:a16="http://schemas.microsoft.com/office/drawing/2014/main" id="{6FC37EB8-C82F-57A4-CDB0-26DBF585B431}"/>
              </a:ext>
            </a:extLst>
          </p:cNvPr>
          <p:cNvPicPr>
            <a:picLocks noChangeAspect="1"/>
          </p:cNvPicPr>
          <p:nvPr/>
        </p:nvPicPr>
        <p:blipFill>
          <a:blip r:embed="rId3"/>
          <a:stretch>
            <a:fillRect/>
          </a:stretch>
        </p:blipFill>
        <p:spPr>
          <a:xfrm>
            <a:off x="761998" y="1332696"/>
            <a:ext cx="10706585" cy="3719975"/>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8197098" y="1474443"/>
            <a:ext cx="3628369" cy="4409613"/>
          </a:xfrm>
          <a:prstGeom prst="rect">
            <a:avLst/>
          </a:prstGeom>
        </p:spPr>
        <p:txBody>
          <a:bodyPr vert="horz" lIns="91440" tIns="45720" rIns="91440" bIns="45720" rtlCol="0" anchor="t">
            <a:normAutofit/>
          </a:bodyPr>
          <a:lstStyle/>
          <a:p>
            <a:pPr>
              <a:buFont typeface="Calibri" panose="020B0604020202020204" pitchFamily="34" charset="0"/>
              <a:buChar char="-"/>
            </a:pPr>
            <a:r>
              <a:rPr lang="en-US" sz="2000" dirty="0">
                <a:solidFill>
                  <a:schemeClr val="accent3">
                    <a:lumMod val="25000"/>
                  </a:schemeClr>
                </a:solidFill>
                <a:ea typeface="+mn-lt"/>
                <a:cs typeface="+mn-lt"/>
              </a:rPr>
              <a:t>All models had virtually the same accuracy on the test set at 83.33% accuracy.  It should be noted that test size is small at only sample size of 18.</a:t>
            </a:r>
            <a:endParaRPr lang="en-US" sz="2000">
              <a:solidFill>
                <a:schemeClr val="accent3">
                  <a:lumMod val="25000"/>
                </a:schemeClr>
              </a:solidFill>
              <a:ea typeface="Calibri" panose="020F0502020204030204"/>
              <a:cs typeface="Calibri" panose="020F0502020204030204"/>
            </a:endParaRPr>
          </a:p>
          <a:p>
            <a:pPr>
              <a:buFont typeface="Calibri" panose="020B0604020202020204" pitchFamily="34" charset="0"/>
              <a:buChar char="-"/>
            </a:pPr>
            <a:r>
              <a:rPr lang="en-US" sz="2000" dirty="0">
                <a:solidFill>
                  <a:schemeClr val="accent3">
                    <a:lumMod val="25000"/>
                  </a:schemeClr>
                </a:solidFill>
                <a:ea typeface="+mn-lt"/>
                <a:cs typeface="+mn-lt"/>
              </a:rPr>
              <a:t>This can cause large variance in accuracy results, such as those in Decision Tree Classifier model in repeated runs.</a:t>
            </a:r>
            <a:endParaRPr lang="en-US" sz="2000" dirty="0">
              <a:solidFill>
                <a:schemeClr val="accent3">
                  <a:lumMod val="25000"/>
                </a:schemeClr>
              </a:solidFill>
              <a:ea typeface="Calibri" panose="020F0502020204030204"/>
              <a:cs typeface="Calibri" panose="020F0502020204030204"/>
            </a:endParaRPr>
          </a:p>
          <a:p>
            <a:pPr>
              <a:buFont typeface="Calibri" panose="020B0604020202020204" pitchFamily="34" charset="0"/>
              <a:buChar char="-"/>
            </a:pPr>
            <a:r>
              <a:rPr lang="en-US" sz="2000" dirty="0">
                <a:solidFill>
                  <a:schemeClr val="accent3">
                    <a:lumMod val="25000"/>
                  </a:schemeClr>
                </a:solidFill>
                <a:ea typeface="+mn-lt"/>
                <a:cs typeface="+mn-lt"/>
              </a:rPr>
              <a:t>We likely need more data to determine the best model.</a:t>
            </a:r>
            <a:endParaRPr lang="en-US" sz="2000" dirty="0">
              <a:solidFill>
                <a:schemeClr val="accent3">
                  <a:lumMod val="25000"/>
                </a:schemeClr>
              </a:solidFill>
              <a:ea typeface="Calibri" panose="020F0502020204030204"/>
              <a:cs typeface="Calibri" panose="020F0502020204030204"/>
            </a:endParaRPr>
          </a:p>
          <a:p>
            <a:pPr marL="0" indent="0">
              <a:lnSpc>
                <a:spcPct val="100000"/>
              </a:lnSpc>
              <a:spcBef>
                <a:spcPts val="1400"/>
              </a:spcBef>
              <a:buNone/>
            </a:pPr>
            <a:endParaRPr lang="en-US" sz="20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a:extLst>
              <a:ext uri="{FF2B5EF4-FFF2-40B4-BE49-F238E27FC236}">
                <a16:creationId xmlns:a16="http://schemas.microsoft.com/office/drawing/2014/main" id="{A1C9F7EB-CF02-A7E8-A7A1-D5AE47E17A97}"/>
              </a:ext>
            </a:extLst>
          </p:cNvPr>
          <p:cNvPicPr>
            <a:picLocks noChangeAspect="1"/>
          </p:cNvPicPr>
          <p:nvPr/>
        </p:nvPicPr>
        <p:blipFill>
          <a:blip r:embed="rId3"/>
          <a:stretch>
            <a:fillRect/>
          </a:stretch>
        </p:blipFill>
        <p:spPr>
          <a:xfrm>
            <a:off x="774418" y="1325482"/>
            <a:ext cx="7325087" cy="4872580"/>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descr="A diagram of different colored squares&#10;&#10;Description automatically generated">
            <a:extLst>
              <a:ext uri="{FF2B5EF4-FFF2-40B4-BE49-F238E27FC236}">
                <a16:creationId xmlns:a16="http://schemas.microsoft.com/office/drawing/2014/main" id="{63E0D364-B6B1-6FDF-EA1F-C0935615FAA5}"/>
              </a:ext>
            </a:extLst>
          </p:cNvPr>
          <p:cNvPicPr>
            <a:picLocks noChangeAspect="1"/>
          </p:cNvPicPr>
          <p:nvPr/>
        </p:nvPicPr>
        <p:blipFill>
          <a:blip r:embed="rId3"/>
          <a:stretch>
            <a:fillRect/>
          </a:stretch>
        </p:blipFill>
        <p:spPr>
          <a:xfrm>
            <a:off x="842179" y="1358518"/>
            <a:ext cx="5906705" cy="5066938"/>
          </a:xfrm>
          <a:prstGeom prst="rect">
            <a:avLst/>
          </a:prstGeom>
        </p:spPr>
      </p:pic>
      <p:sp>
        <p:nvSpPr>
          <p:cNvPr id="6" name="Content Placeholder 4">
            <a:extLst>
              <a:ext uri="{FF2B5EF4-FFF2-40B4-BE49-F238E27FC236}">
                <a16:creationId xmlns:a16="http://schemas.microsoft.com/office/drawing/2014/main" id="{C203BFB4-51DB-82CD-4404-77C6DB3BDDEA}"/>
              </a:ext>
            </a:extLst>
          </p:cNvPr>
          <p:cNvSpPr txBox="1">
            <a:spLocks/>
          </p:cNvSpPr>
          <p:nvPr/>
        </p:nvSpPr>
        <p:spPr>
          <a:xfrm>
            <a:off x="6750263" y="1464798"/>
            <a:ext cx="4699027" cy="441925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Calibri" panose="020B0604020202020204" pitchFamily="34" charset="0"/>
              <a:buChar char="-"/>
            </a:pPr>
            <a:r>
              <a:rPr lang="en-US" sz="2200" dirty="0">
                <a:solidFill>
                  <a:schemeClr val="accent3">
                    <a:lumMod val="25000"/>
                  </a:schemeClr>
                </a:solidFill>
                <a:ea typeface="+mn-lt"/>
                <a:cs typeface="+mn-lt"/>
              </a:rPr>
              <a:t>Since all models performed the same for the test set, the confusion matrix is the same across all models.  The models predicted 12 successful landings when the true label was successful landing.</a:t>
            </a:r>
            <a:endParaRPr lang="en-US" sz="2200" dirty="0">
              <a:solidFill>
                <a:schemeClr val="accent3">
                  <a:lumMod val="25000"/>
                </a:schemeClr>
              </a:solidFill>
              <a:ea typeface="Calibri" panose="020F0502020204030204"/>
              <a:cs typeface="Calibri" panose="020F0502020204030204"/>
            </a:endParaRPr>
          </a:p>
          <a:p>
            <a:pPr>
              <a:buFont typeface="Calibri" panose="020B0604020202020204" pitchFamily="34" charset="0"/>
              <a:buChar char="-"/>
            </a:pPr>
            <a:r>
              <a:rPr lang="en-US" sz="2200" dirty="0">
                <a:solidFill>
                  <a:schemeClr val="accent3">
                    <a:lumMod val="25000"/>
                  </a:schemeClr>
                </a:solidFill>
                <a:ea typeface="+mn-lt"/>
                <a:cs typeface="+mn-lt"/>
              </a:rPr>
              <a:t>The models predicted 3 unsuccessful landings when the true label was unsuccessful landing.</a:t>
            </a:r>
          </a:p>
          <a:p>
            <a:pPr>
              <a:buFont typeface="Calibri" panose="020B0604020202020204" pitchFamily="34" charset="0"/>
              <a:buChar char="-"/>
            </a:pPr>
            <a:r>
              <a:rPr lang="en-US" sz="2200" dirty="0">
                <a:solidFill>
                  <a:schemeClr val="accent3">
                    <a:lumMod val="25000"/>
                  </a:schemeClr>
                </a:solidFill>
                <a:ea typeface="+mn-lt"/>
                <a:cs typeface="+mn-lt"/>
              </a:rPr>
              <a:t>The models predicted 3 successful landings when the true label was unsuccessful landings (false positives).  Our models over predict successful landings.</a:t>
            </a:r>
          </a:p>
          <a:p>
            <a:pPr>
              <a:buFont typeface="Calibri" panose="020B0604020202020204" pitchFamily="34" charset="0"/>
              <a:buChar char="-"/>
            </a:pPr>
            <a:endParaRPr lang="en-US" sz="2200" dirty="0">
              <a:solidFill>
                <a:schemeClr val="accent3">
                  <a:lumMod val="25000"/>
                </a:schemeClr>
              </a:solidFill>
              <a:latin typeface="Calibri"/>
              <a:ea typeface="Calibri"/>
              <a:cs typeface="Calibri"/>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707406" cy="4341693"/>
          </a:xfrm>
          <a:prstGeom prst="rect">
            <a:avLst/>
          </a:prstGeom>
        </p:spPr>
        <p:txBody>
          <a:bodyPr lIns="91440" tIns="45720" rIns="91440" bIns="45720" anchor="t">
            <a:normAutofit/>
          </a:bodyPr>
          <a:lstStyle/>
          <a:p>
            <a:pPr marL="0" indent="0">
              <a:buNone/>
            </a:pPr>
            <a:r>
              <a:rPr lang="en-US" sz="2000" b="1" dirty="0">
                <a:solidFill>
                  <a:schemeClr val="accent3">
                    <a:lumMod val="25000"/>
                  </a:schemeClr>
                </a:solidFill>
                <a:latin typeface="Abadi"/>
                <a:ea typeface="+mn-lt"/>
                <a:cs typeface="+mn-lt"/>
              </a:rPr>
              <a:t>Our task: to develop a machine learning model for Space Y who wants to bid against SpaceX</a:t>
            </a:r>
            <a:endParaRPr lang="en-US" sz="2000" b="1" dirty="0">
              <a:solidFill>
                <a:schemeClr val="accent3">
                  <a:lumMod val="25000"/>
                </a:schemeClr>
              </a:solidFill>
              <a:latin typeface="Abadi"/>
              <a:ea typeface="Calibri" panose="020F0502020204030204"/>
              <a:cs typeface="Calibri" panose="020F0502020204030204"/>
            </a:endParaRPr>
          </a:p>
          <a:p>
            <a:pPr>
              <a:buFont typeface="Calibri" panose="020B0604020202020204" pitchFamily="34" charset="0"/>
              <a:buChar char="-"/>
            </a:pPr>
            <a:r>
              <a:rPr lang="en-US" sz="2000" dirty="0">
                <a:solidFill>
                  <a:schemeClr val="accent3">
                    <a:lumMod val="25000"/>
                  </a:schemeClr>
                </a:solidFill>
                <a:latin typeface="Abadi"/>
                <a:ea typeface="+mn-lt"/>
                <a:cs typeface="+mn-lt"/>
              </a:rPr>
              <a:t>The goal of model is to predict when Stage 1 will successfully land to save ~$100 million USD</a:t>
            </a:r>
            <a:endParaRPr lang="en-US" sz="2000" dirty="0">
              <a:solidFill>
                <a:schemeClr val="accent3">
                  <a:lumMod val="25000"/>
                </a:schemeClr>
              </a:solidFill>
              <a:latin typeface="Abadi"/>
              <a:ea typeface="Calibri" panose="020F0502020204030204"/>
              <a:cs typeface="Calibri" panose="020F0502020204030204"/>
            </a:endParaRPr>
          </a:p>
          <a:p>
            <a:pPr>
              <a:buFont typeface="Calibri" panose="020B0604020202020204" pitchFamily="34" charset="0"/>
              <a:buChar char="-"/>
            </a:pPr>
            <a:r>
              <a:rPr lang="en-US" sz="2000" dirty="0">
                <a:solidFill>
                  <a:schemeClr val="accent3">
                    <a:lumMod val="25000"/>
                  </a:schemeClr>
                </a:solidFill>
                <a:latin typeface="Abadi"/>
                <a:ea typeface="+mn-lt"/>
                <a:cs typeface="+mn-lt"/>
              </a:rPr>
              <a:t>Used data from a public SpaceX API and web scraping SpaceX Wikipedia page</a:t>
            </a:r>
            <a:endParaRPr lang="en-US" sz="2000" dirty="0">
              <a:solidFill>
                <a:schemeClr val="accent3">
                  <a:lumMod val="25000"/>
                </a:schemeClr>
              </a:solidFill>
              <a:latin typeface="Abadi"/>
              <a:ea typeface="Calibri" panose="020F0502020204030204"/>
              <a:cs typeface="Calibri" panose="020F0502020204030204"/>
            </a:endParaRPr>
          </a:p>
          <a:p>
            <a:pPr>
              <a:buFont typeface="Calibri" panose="020B0604020202020204" pitchFamily="34" charset="0"/>
              <a:buChar char="-"/>
            </a:pPr>
            <a:r>
              <a:rPr lang="en-US" sz="2000" dirty="0">
                <a:solidFill>
                  <a:schemeClr val="accent3">
                    <a:lumMod val="25000"/>
                  </a:schemeClr>
                </a:solidFill>
                <a:latin typeface="Abadi"/>
                <a:ea typeface="+mn-lt"/>
                <a:cs typeface="+mn-lt"/>
              </a:rPr>
              <a:t>Created data labels and stored data into a DB2 SQL database</a:t>
            </a:r>
            <a:endParaRPr lang="en-US" sz="2000" dirty="0">
              <a:solidFill>
                <a:schemeClr val="accent3">
                  <a:lumMod val="25000"/>
                </a:schemeClr>
              </a:solidFill>
              <a:latin typeface="Abadi"/>
              <a:ea typeface="Calibri" panose="020F0502020204030204"/>
              <a:cs typeface="Calibri" panose="020F0502020204030204"/>
            </a:endParaRPr>
          </a:p>
          <a:p>
            <a:pPr>
              <a:buFont typeface="Calibri" panose="020B0604020202020204" pitchFamily="34" charset="0"/>
              <a:buChar char="-"/>
            </a:pPr>
            <a:r>
              <a:rPr lang="en-US" sz="2000" dirty="0">
                <a:solidFill>
                  <a:schemeClr val="accent3">
                    <a:lumMod val="25000"/>
                  </a:schemeClr>
                </a:solidFill>
                <a:latin typeface="Abadi"/>
                <a:ea typeface="+mn-lt"/>
                <a:cs typeface="+mn-lt"/>
              </a:rPr>
              <a:t>Created a dashboard for visualization</a:t>
            </a:r>
            <a:endParaRPr lang="en-US" sz="2000" dirty="0">
              <a:solidFill>
                <a:schemeClr val="accent3">
                  <a:lumMod val="25000"/>
                </a:schemeClr>
              </a:solidFill>
              <a:latin typeface="Abadi"/>
              <a:ea typeface="Calibri" panose="020F0502020204030204"/>
              <a:cs typeface="Calibri" panose="020F0502020204030204"/>
            </a:endParaRPr>
          </a:p>
          <a:p>
            <a:pPr>
              <a:buFont typeface="Calibri" panose="020B0604020202020204" pitchFamily="34" charset="0"/>
              <a:buChar char="-"/>
            </a:pPr>
            <a:r>
              <a:rPr lang="en-US" sz="2000" dirty="0">
                <a:solidFill>
                  <a:schemeClr val="accent3">
                    <a:lumMod val="25000"/>
                  </a:schemeClr>
                </a:solidFill>
                <a:latin typeface="Abadi"/>
                <a:ea typeface="+mn-lt"/>
                <a:cs typeface="+mn-lt"/>
              </a:rPr>
              <a:t>We created a machine learning model with an accuracy of 83%</a:t>
            </a:r>
            <a:endParaRPr lang="en-US" sz="2000" dirty="0">
              <a:solidFill>
                <a:schemeClr val="accent3">
                  <a:lumMod val="25000"/>
                </a:schemeClr>
              </a:solidFill>
              <a:latin typeface="Abadi"/>
              <a:ea typeface="Calibri" panose="020F0502020204030204"/>
              <a:cs typeface="Calibri" panose="020F0502020204030204"/>
            </a:endParaRPr>
          </a:p>
          <a:p>
            <a:pPr>
              <a:buFont typeface="Calibri" panose="020B0604020202020204" pitchFamily="34" charset="0"/>
              <a:buChar char="-"/>
            </a:pPr>
            <a:r>
              <a:rPr lang="en-US" sz="2000" dirty="0">
                <a:solidFill>
                  <a:schemeClr val="accent3">
                    <a:lumMod val="25000"/>
                  </a:schemeClr>
                </a:solidFill>
                <a:latin typeface="Abadi"/>
                <a:ea typeface="+mn-lt"/>
                <a:cs typeface="+mn-lt"/>
              </a:rPr>
              <a:t>Allon Mask of </a:t>
            </a:r>
            <a:r>
              <a:rPr lang="en-US" sz="2000" err="1">
                <a:solidFill>
                  <a:schemeClr val="accent3">
                    <a:lumMod val="25000"/>
                  </a:schemeClr>
                </a:solidFill>
                <a:latin typeface="Abadi"/>
                <a:ea typeface="+mn-lt"/>
                <a:cs typeface="+mn-lt"/>
              </a:rPr>
              <a:t>SpaceY</a:t>
            </a:r>
            <a:r>
              <a:rPr lang="en-US" sz="2000" dirty="0">
                <a:solidFill>
                  <a:schemeClr val="accent3">
                    <a:lumMod val="25000"/>
                  </a:schemeClr>
                </a:solidFill>
                <a:latin typeface="Abadi"/>
                <a:ea typeface="+mn-lt"/>
                <a:cs typeface="+mn-lt"/>
              </a:rPr>
              <a:t> can use this model to predict with relatively high accuracy whether a  launch will have a successful Stage 1 landing before launch to determine whether the launch  should be made or not</a:t>
            </a:r>
            <a:endParaRPr lang="en-US" sz="2000" dirty="0">
              <a:solidFill>
                <a:schemeClr val="accent3">
                  <a:lumMod val="25000"/>
                </a:schemeClr>
              </a:solidFill>
              <a:latin typeface="Abadi"/>
              <a:ea typeface="Calibri" panose="020F0502020204030204"/>
              <a:cs typeface="Calibri" panose="020F0502020204030204"/>
            </a:endParaRPr>
          </a:p>
          <a:p>
            <a:pPr>
              <a:buFont typeface="Calibri" panose="020B0604020202020204" pitchFamily="34" charset="0"/>
              <a:buChar char="-"/>
            </a:pPr>
            <a:r>
              <a:rPr lang="en-US" sz="2000" dirty="0">
                <a:solidFill>
                  <a:schemeClr val="accent3">
                    <a:lumMod val="25000"/>
                  </a:schemeClr>
                </a:solidFill>
                <a:latin typeface="Abadi"/>
                <a:ea typeface="+mn-lt"/>
                <a:cs typeface="+mn-lt"/>
              </a:rPr>
              <a:t>If possible more data should be collected to better determine the best machine learning model  and improve accuracy</a:t>
            </a:r>
            <a:endParaRPr lang="en-US" sz="2000" dirty="0">
              <a:solidFill>
                <a:schemeClr val="accent3">
                  <a:lumMod val="25000"/>
                </a:schemeClr>
              </a:solidFill>
              <a:latin typeface="Abadi"/>
              <a:ea typeface="Calibri" panose="020F0502020204030204"/>
              <a:cs typeface="Calibri" panose="020F0502020204030204"/>
            </a:endParaRPr>
          </a:p>
          <a:p>
            <a:pPr marL="0" indent="0">
              <a:lnSpc>
                <a:spcPct val="100000"/>
              </a:lnSpc>
              <a:spcBef>
                <a:spcPts val="1400"/>
              </a:spcBef>
              <a:buNone/>
            </a:pPr>
            <a:endParaRPr lang="en-US" sz="20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lIns="91440" tIns="45720" rIns="91440" bIns="45720" anchor="t">
            <a:normAutofit/>
          </a:bodyPr>
          <a:lstStyle/>
          <a:p>
            <a:pPr marL="0" indent="0">
              <a:lnSpc>
                <a:spcPct val="100000"/>
              </a:lnSpc>
              <a:spcBef>
                <a:spcPts val="1400"/>
              </a:spcBef>
              <a:buNone/>
            </a:pPr>
            <a:r>
              <a:rPr lang="en-US">
                <a:solidFill>
                  <a:schemeClr val="accent3">
                    <a:lumMod val="25000"/>
                  </a:schemeClr>
                </a:solidFill>
                <a:latin typeface="Abadi"/>
              </a:rPr>
              <a:t>GITHUB Repo : </a:t>
            </a:r>
          </a:p>
          <a:p>
            <a:pPr marL="0" indent="0">
              <a:lnSpc>
                <a:spcPct val="100000"/>
              </a:lnSpc>
              <a:spcBef>
                <a:spcPts val="1400"/>
              </a:spcBef>
              <a:buNone/>
            </a:pPr>
            <a:r>
              <a:rPr lang="en-US" dirty="0">
                <a:solidFill>
                  <a:srgbClr val="0B49CB"/>
                </a:solidFill>
                <a:ea typeface="+mn-lt"/>
                <a:cs typeface="+mn-lt"/>
                <a:hlinkClick r:id="rId4">
                  <a:extLst>
                    <a:ext uri="{A12FA001-AC4F-418D-AE19-62706E023703}">
                      <ahyp:hlinkClr xmlns:ahyp="http://schemas.microsoft.com/office/drawing/2018/hyperlinkcolor" val="tx"/>
                    </a:ext>
                  </a:extLst>
                </a:hlinkClick>
              </a:rPr>
              <a:t>https://github.com/GANESH-MAHARAJ/Applied-DataScience-Capstone</a:t>
            </a:r>
            <a:endParaRPr lang="en-US">
              <a:solidFill>
                <a:srgbClr val="0B49CB"/>
              </a:solidFill>
              <a:ea typeface="Calibri"/>
              <a:cs typeface="Calibri"/>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a:solidFill>
                  <a:schemeClr val="bg2">
                    <a:lumMod val="50000"/>
                  </a:schemeClr>
                </a:solidFill>
                <a:latin typeface="Abadi"/>
              </a:rPr>
              <a:t>Combined data from SpaceX public API and SpaceX Wikipedia page</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a:solidFill>
                  <a:schemeClr val="bg2">
                    <a:lumMod val="50000"/>
                  </a:schemeClr>
                </a:solidFill>
                <a:latin typeface="Abadi"/>
              </a:rPr>
              <a:t>Classifying true landings as successful or unsuccessful </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a:solidFill>
                  <a:schemeClr val="bg2">
                    <a:lumMod val="50000"/>
                  </a:schemeClr>
                </a:solidFill>
                <a:latin typeface="Abadi"/>
              </a:rPr>
              <a:t>Tuned models using GridSearchCV</a:t>
            </a:r>
            <a:endParaRPr lang="en-US" sz="7600" dirty="0">
              <a:solidFill>
                <a:schemeClr val="bg2">
                  <a:lumMod val="50000"/>
                </a:schemeClr>
              </a:solidFill>
              <a:latin typeface="Abadi"/>
            </a:endParaRP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lIns="91440" tIns="45720" rIns="91440" bIns="45720" anchor="t"/>
          <a:lstStyle/>
          <a:p>
            <a:pPr>
              <a:buNone/>
            </a:pPr>
            <a:r>
              <a:rPr lang="en-US" sz="1800">
                <a:latin typeface="Abadi"/>
                <a:ea typeface="+mn-lt"/>
                <a:cs typeface="+mn-lt"/>
              </a:rPr>
              <a:t>Data collection process involved a combination of API requests from Space X public API and web  scraping data from a table in Space X’s Wikipedia entry.</a:t>
            </a:r>
            <a:endParaRPr lang="en-US" sz="1800">
              <a:latin typeface="Abadi"/>
            </a:endParaRPr>
          </a:p>
          <a:p>
            <a:pPr>
              <a:buNone/>
            </a:pPr>
            <a:r>
              <a:rPr lang="en-US" sz="1800">
                <a:latin typeface="Abadi"/>
                <a:ea typeface="+mn-lt"/>
                <a:cs typeface="+mn-lt"/>
              </a:rPr>
              <a:t>The next slide will show the flowchart of data collection from API and the one after will show  the flowchart of data collection from webscraping.</a:t>
            </a:r>
            <a:endParaRPr lang="en-US" sz="1800">
              <a:latin typeface="Abadi"/>
            </a:endParaRPr>
          </a:p>
          <a:p>
            <a:pPr>
              <a:buNone/>
            </a:pPr>
            <a:endParaRPr lang="en-US" sz="1800" b="1" dirty="0">
              <a:latin typeface="Abadi"/>
              <a:ea typeface="+mn-lt"/>
              <a:cs typeface="+mn-lt"/>
            </a:endParaRPr>
          </a:p>
          <a:p>
            <a:pPr>
              <a:buNone/>
            </a:pPr>
            <a:r>
              <a:rPr lang="en-US" sz="1800" b="1">
                <a:latin typeface="Abadi"/>
                <a:ea typeface="+mn-lt"/>
                <a:cs typeface="+mn-lt"/>
              </a:rPr>
              <a:t>Space X API Data Columns:</a:t>
            </a:r>
            <a:endParaRPr lang="en-US" sz="1800" b="1">
              <a:latin typeface="Abadi"/>
            </a:endParaRPr>
          </a:p>
          <a:p>
            <a:pPr>
              <a:buNone/>
            </a:pPr>
            <a:r>
              <a:rPr lang="en-US" sz="1800">
                <a:latin typeface="Abadi"/>
                <a:ea typeface="+mn-lt"/>
                <a:cs typeface="+mn-lt"/>
              </a:rPr>
              <a:t>FlightNumber, Date, BoosterVersion, PayloadMass, Orbit, LaunchSite, Outcome, Flights, GridFins,</a:t>
            </a:r>
            <a:endParaRPr lang="en-US" sz="1800">
              <a:latin typeface="Abadi"/>
            </a:endParaRPr>
          </a:p>
          <a:p>
            <a:pPr>
              <a:buNone/>
            </a:pPr>
            <a:r>
              <a:rPr lang="en-US" sz="1800">
                <a:latin typeface="Abadi"/>
                <a:ea typeface="+mn-lt"/>
                <a:cs typeface="+mn-lt"/>
              </a:rPr>
              <a:t>Reused, Legs, LandingPad, Block, ReusedCount, Serial, Longitude, Latitude</a:t>
            </a:r>
            <a:endParaRPr lang="en-US" sz="1800">
              <a:latin typeface="Abadi"/>
            </a:endParaRPr>
          </a:p>
          <a:p>
            <a:pPr>
              <a:buNone/>
            </a:pPr>
            <a:endParaRPr lang="en-US" sz="1800" dirty="0">
              <a:latin typeface="Abadi"/>
              <a:ea typeface="+mn-lt"/>
              <a:cs typeface="+mn-lt"/>
            </a:endParaRPr>
          </a:p>
          <a:p>
            <a:pPr>
              <a:buNone/>
            </a:pPr>
            <a:r>
              <a:rPr lang="en-US" sz="1800" b="1">
                <a:latin typeface="Abadi"/>
                <a:ea typeface="+mn-lt"/>
                <a:cs typeface="+mn-lt"/>
              </a:rPr>
              <a:t>Wikipedia Webscrape Data Columns:</a:t>
            </a:r>
            <a:endParaRPr lang="en-US" sz="1800" b="1">
              <a:latin typeface="Abadi"/>
            </a:endParaRPr>
          </a:p>
          <a:p>
            <a:pPr>
              <a:buNone/>
            </a:pPr>
            <a:r>
              <a:rPr lang="en-US" sz="1800">
                <a:latin typeface="Abadi"/>
                <a:ea typeface="+mn-lt"/>
                <a:cs typeface="+mn-lt"/>
              </a:rPr>
              <a:t>Flight No., Launch site, Payload, PayloadMass, Orbit, Customer, Launch outcome, Version  Booster, Booster landing, Date, Time</a:t>
            </a:r>
            <a:endParaRPr lang="en-US" sz="1800">
              <a:latin typeface="Abadi"/>
            </a:endParaRPr>
          </a:p>
          <a:p>
            <a:pPr>
              <a:buNone/>
            </a:pPr>
            <a:endParaRPr lang="en-US" sz="1800" dirty="0">
              <a:latin typeface="Abadi"/>
              <a:ea typeface="Calibri"/>
              <a:cs typeface="Calibri"/>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330136" y="1716719"/>
            <a:ext cx="4682016" cy="4298994"/>
          </a:xfrm>
          <a:prstGeom prst="rect">
            <a:avLst/>
          </a:prstGeom>
        </p:spPr>
        <p:txBody>
          <a:bodyPr vert="horz" lIns="91440" tIns="45720" rIns="91440" bIns="45720" rtlCol="0" anchor="t">
            <a:noAutofit/>
          </a:bodyPr>
          <a:lstStyle/>
          <a:p>
            <a:pPr>
              <a:buNone/>
            </a:pPr>
            <a:r>
              <a:rPr lang="en-US" sz="1600" b="1">
                <a:ea typeface="+mn-lt"/>
                <a:cs typeface="+mn-lt"/>
              </a:rPr>
              <a:t>Key Phases of Data Collection</a:t>
            </a:r>
          </a:p>
          <a:p>
            <a:pPr>
              <a:buNone/>
            </a:pPr>
            <a:endParaRPr lang="en-US" sz="1600" dirty="0">
              <a:ea typeface="+mn-lt"/>
              <a:cs typeface="+mn-lt"/>
            </a:endParaRPr>
          </a:p>
          <a:p>
            <a:pPr>
              <a:buFont typeface="Calibri" panose="020B0604020202020204" pitchFamily="34" charset="0"/>
              <a:buChar char="-"/>
            </a:pPr>
            <a:r>
              <a:rPr lang="en-US" sz="1600">
                <a:ea typeface="+mn-lt"/>
                <a:cs typeface="+mn-lt"/>
              </a:rPr>
              <a:t>API Endpoint Selection</a:t>
            </a:r>
          </a:p>
          <a:p>
            <a:pPr>
              <a:buFont typeface="Calibri" panose="020B0604020202020204" pitchFamily="34" charset="0"/>
              <a:buChar char="-"/>
            </a:pPr>
            <a:r>
              <a:rPr lang="en-US" sz="1600">
                <a:ea typeface="+mn-lt"/>
                <a:cs typeface="+mn-lt"/>
              </a:rPr>
              <a:t>Data Fetching</a:t>
            </a:r>
          </a:p>
          <a:p>
            <a:pPr>
              <a:buFont typeface="Calibri" panose="020B0604020202020204" pitchFamily="34" charset="0"/>
              <a:buChar char="-"/>
            </a:pPr>
            <a:r>
              <a:rPr lang="en-US" sz="1600">
                <a:ea typeface="+mn-lt"/>
                <a:cs typeface="+mn-lt"/>
              </a:rPr>
              <a:t>Data Wrangling</a:t>
            </a:r>
          </a:p>
          <a:p>
            <a:pPr>
              <a:buFont typeface="Calibri" panose="020B0604020202020204" pitchFamily="34" charset="0"/>
              <a:buChar char="-"/>
            </a:pPr>
            <a:r>
              <a:rPr lang="en-US" sz="1600">
                <a:ea typeface="+mn-lt"/>
                <a:cs typeface="+mn-lt"/>
              </a:rPr>
              <a:t>Data Storage</a:t>
            </a:r>
          </a:p>
          <a:p>
            <a:pPr marL="0" indent="0">
              <a:buNone/>
            </a:pPr>
            <a:endParaRPr lang="en-US" sz="1600" dirty="0">
              <a:ea typeface="Calibri"/>
              <a:cs typeface="Calibri"/>
            </a:endParaRPr>
          </a:p>
          <a:p>
            <a:pPr marL="0" indent="0">
              <a:buNone/>
            </a:pPr>
            <a:r>
              <a:rPr lang="en-US" sz="1600">
                <a:ea typeface="Calibri"/>
                <a:cs typeface="Calibri"/>
              </a:rPr>
              <a:t>GITHUB URL :</a:t>
            </a:r>
            <a:endParaRPr lang="en-US" sz="1600" dirty="0">
              <a:ea typeface="Calibri"/>
              <a:cs typeface="Calibri"/>
            </a:endParaRPr>
          </a:p>
          <a:p>
            <a:pPr marL="0" indent="0">
              <a:buNone/>
            </a:pPr>
            <a:r>
              <a:rPr lang="en-US" sz="1600" dirty="0">
                <a:ea typeface="+mn-lt"/>
                <a:cs typeface="+mn-lt"/>
                <a:hlinkClick r:id="rId3"/>
              </a:rPr>
              <a:t>https://github.com/GANESH-MAHARAJ/Applied-DataScience-Capstone/blob/main/01-dataCollectionAndWrangling/01-jupyter-labs-spacex-data-collection-api.ipynb</a:t>
            </a:r>
            <a:endParaRPr lang="en-US" sz="1600" dirty="0">
              <a:ea typeface="Calibri"/>
              <a:cs typeface="Calibri"/>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Rounded Corners 1">
            <a:extLst>
              <a:ext uri="{FF2B5EF4-FFF2-40B4-BE49-F238E27FC236}">
                <a16:creationId xmlns:a16="http://schemas.microsoft.com/office/drawing/2014/main" id="{1594671A-712E-12C4-82D4-CF212410E0ED}"/>
              </a:ext>
            </a:extLst>
          </p:cNvPr>
          <p:cNvSpPr/>
          <p:nvPr/>
        </p:nvSpPr>
        <p:spPr>
          <a:xfrm>
            <a:off x="4898607" y="1497066"/>
            <a:ext cx="1731963" cy="928567"/>
          </a:xfrm>
          <a:prstGeom prst="roundRect">
            <a:avLst/>
          </a:prstGeom>
          <a:solidFill>
            <a:srgbClr val="5B6DF5"/>
          </a:solidFill>
          <a:ln>
            <a:extLst>
              <a:ext uri="{C807C97D-BFC1-408E-A445-0C87EB9F89A2}">
                <ask:lineSketchStyleProps xmlns:ask="http://schemas.microsoft.com/office/drawing/2018/sketchyshapes" sd="3499211612">
                  <a:custGeom>
                    <a:avLst/>
                    <a:gdLst>
                      <a:gd name="connsiteX0" fmla="*/ 0 w 1731963"/>
                      <a:gd name="connsiteY0" fmla="*/ 154764 h 928567"/>
                      <a:gd name="connsiteX1" fmla="*/ 154764 w 1731963"/>
                      <a:gd name="connsiteY1" fmla="*/ 0 h 928567"/>
                      <a:gd name="connsiteX2" fmla="*/ 1577199 w 1731963"/>
                      <a:gd name="connsiteY2" fmla="*/ 0 h 928567"/>
                      <a:gd name="connsiteX3" fmla="*/ 1731963 w 1731963"/>
                      <a:gd name="connsiteY3" fmla="*/ 154764 h 928567"/>
                      <a:gd name="connsiteX4" fmla="*/ 1731963 w 1731963"/>
                      <a:gd name="connsiteY4" fmla="*/ 773803 h 928567"/>
                      <a:gd name="connsiteX5" fmla="*/ 1577199 w 1731963"/>
                      <a:gd name="connsiteY5" fmla="*/ 928567 h 928567"/>
                      <a:gd name="connsiteX6" fmla="*/ 154764 w 1731963"/>
                      <a:gd name="connsiteY6" fmla="*/ 928567 h 928567"/>
                      <a:gd name="connsiteX7" fmla="*/ 0 w 1731963"/>
                      <a:gd name="connsiteY7" fmla="*/ 773803 h 928567"/>
                      <a:gd name="connsiteX8" fmla="*/ 0 w 1731963"/>
                      <a:gd name="connsiteY8" fmla="*/ 154764 h 92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1963" h="928567" fill="none" extrusionOk="0">
                        <a:moveTo>
                          <a:pt x="0" y="154764"/>
                        </a:moveTo>
                        <a:cubicBezTo>
                          <a:pt x="-8888" y="66710"/>
                          <a:pt x="72805" y="1637"/>
                          <a:pt x="154764" y="0"/>
                        </a:cubicBezTo>
                        <a:cubicBezTo>
                          <a:pt x="491962" y="105586"/>
                          <a:pt x="1234989" y="-28034"/>
                          <a:pt x="1577199" y="0"/>
                        </a:cubicBezTo>
                        <a:cubicBezTo>
                          <a:pt x="1663427" y="13939"/>
                          <a:pt x="1723921" y="76734"/>
                          <a:pt x="1731963" y="154764"/>
                        </a:cubicBezTo>
                        <a:cubicBezTo>
                          <a:pt x="1718962" y="411404"/>
                          <a:pt x="1764014" y="606325"/>
                          <a:pt x="1731963" y="773803"/>
                        </a:cubicBezTo>
                        <a:cubicBezTo>
                          <a:pt x="1737101" y="844708"/>
                          <a:pt x="1663515" y="930041"/>
                          <a:pt x="1577199" y="928567"/>
                        </a:cubicBezTo>
                        <a:cubicBezTo>
                          <a:pt x="1133996" y="892930"/>
                          <a:pt x="431044" y="886226"/>
                          <a:pt x="154764" y="928567"/>
                        </a:cubicBezTo>
                        <a:cubicBezTo>
                          <a:pt x="69224" y="943307"/>
                          <a:pt x="-7019" y="853503"/>
                          <a:pt x="0" y="773803"/>
                        </a:cubicBezTo>
                        <a:cubicBezTo>
                          <a:pt x="50254" y="507053"/>
                          <a:pt x="-24700" y="255788"/>
                          <a:pt x="0" y="154764"/>
                        </a:cubicBezTo>
                        <a:close/>
                      </a:path>
                      <a:path w="1731963" h="928567" stroke="0" extrusionOk="0">
                        <a:moveTo>
                          <a:pt x="0" y="154764"/>
                        </a:moveTo>
                        <a:cubicBezTo>
                          <a:pt x="-3989" y="56769"/>
                          <a:pt x="57632" y="1004"/>
                          <a:pt x="154764" y="0"/>
                        </a:cubicBezTo>
                        <a:cubicBezTo>
                          <a:pt x="437451" y="28993"/>
                          <a:pt x="1330444" y="123742"/>
                          <a:pt x="1577199" y="0"/>
                        </a:cubicBezTo>
                        <a:cubicBezTo>
                          <a:pt x="1667335" y="7881"/>
                          <a:pt x="1743916" y="72511"/>
                          <a:pt x="1731963" y="154764"/>
                        </a:cubicBezTo>
                        <a:cubicBezTo>
                          <a:pt x="1679566" y="242132"/>
                          <a:pt x="1725927" y="669051"/>
                          <a:pt x="1731963" y="773803"/>
                        </a:cubicBezTo>
                        <a:cubicBezTo>
                          <a:pt x="1725668" y="851187"/>
                          <a:pt x="1661347" y="927380"/>
                          <a:pt x="1577199" y="928567"/>
                        </a:cubicBezTo>
                        <a:cubicBezTo>
                          <a:pt x="987797" y="1023031"/>
                          <a:pt x="672636" y="916018"/>
                          <a:pt x="154764" y="928567"/>
                        </a:cubicBezTo>
                        <a:cubicBezTo>
                          <a:pt x="66281" y="929817"/>
                          <a:pt x="5925" y="847461"/>
                          <a:pt x="0" y="773803"/>
                        </a:cubicBezTo>
                        <a:cubicBezTo>
                          <a:pt x="53663" y="480317"/>
                          <a:pt x="43288" y="393717"/>
                          <a:pt x="0" y="154764"/>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ea typeface="Calibri"/>
                <a:cs typeface="Calibri"/>
              </a:rPr>
              <a:t>Request (SpaceX APIs)</a:t>
            </a:r>
            <a:endParaRPr lang="en-US"/>
          </a:p>
        </p:txBody>
      </p:sp>
      <p:sp>
        <p:nvSpPr>
          <p:cNvPr id="7" name="Rectangle: Rounded Corners 6">
            <a:extLst>
              <a:ext uri="{FF2B5EF4-FFF2-40B4-BE49-F238E27FC236}">
                <a16:creationId xmlns:a16="http://schemas.microsoft.com/office/drawing/2014/main" id="{20867C8E-1D23-823B-741D-808DF126324B}"/>
              </a:ext>
            </a:extLst>
          </p:cNvPr>
          <p:cNvSpPr/>
          <p:nvPr/>
        </p:nvSpPr>
        <p:spPr>
          <a:xfrm>
            <a:off x="4898606" y="3135887"/>
            <a:ext cx="1731963" cy="928567"/>
          </a:xfrm>
          <a:prstGeom prst="roundRect">
            <a:avLst/>
          </a:prstGeom>
          <a:solidFill>
            <a:srgbClr val="5B6DF5"/>
          </a:solidFill>
          <a:ln>
            <a:extLst>
              <a:ext uri="{C807C97D-BFC1-408E-A445-0C87EB9F89A2}">
                <ask:lineSketchStyleProps xmlns:ask="http://schemas.microsoft.com/office/drawing/2018/sketchyshapes" sd="656547132">
                  <a:custGeom>
                    <a:avLst/>
                    <a:gdLst>
                      <a:gd name="connsiteX0" fmla="*/ 0 w 1731963"/>
                      <a:gd name="connsiteY0" fmla="*/ 154764 h 928567"/>
                      <a:gd name="connsiteX1" fmla="*/ 154764 w 1731963"/>
                      <a:gd name="connsiteY1" fmla="*/ 0 h 928567"/>
                      <a:gd name="connsiteX2" fmla="*/ 1577199 w 1731963"/>
                      <a:gd name="connsiteY2" fmla="*/ 0 h 928567"/>
                      <a:gd name="connsiteX3" fmla="*/ 1731963 w 1731963"/>
                      <a:gd name="connsiteY3" fmla="*/ 154764 h 928567"/>
                      <a:gd name="connsiteX4" fmla="*/ 1731963 w 1731963"/>
                      <a:gd name="connsiteY4" fmla="*/ 773803 h 928567"/>
                      <a:gd name="connsiteX5" fmla="*/ 1577199 w 1731963"/>
                      <a:gd name="connsiteY5" fmla="*/ 928567 h 928567"/>
                      <a:gd name="connsiteX6" fmla="*/ 154764 w 1731963"/>
                      <a:gd name="connsiteY6" fmla="*/ 928567 h 928567"/>
                      <a:gd name="connsiteX7" fmla="*/ 0 w 1731963"/>
                      <a:gd name="connsiteY7" fmla="*/ 773803 h 928567"/>
                      <a:gd name="connsiteX8" fmla="*/ 0 w 1731963"/>
                      <a:gd name="connsiteY8" fmla="*/ 154764 h 92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1963" h="928567" fill="none" extrusionOk="0">
                        <a:moveTo>
                          <a:pt x="0" y="154764"/>
                        </a:moveTo>
                        <a:cubicBezTo>
                          <a:pt x="284" y="62867"/>
                          <a:pt x="76390" y="-1285"/>
                          <a:pt x="154764" y="0"/>
                        </a:cubicBezTo>
                        <a:cubicBezTo>
                          <a:pt x="611437" y="108294"/>
                          <a:pt x="1151088" y="61382"/>
                          <a:pt x="1577199" y="0"/>
                        </a:cubicBezTo>
                        <a:cubicBezTo>
                          <a:pt x="1658226" y="-4098"/>
                          <a:pt x="1724760" y="74066"/>
                          <a:pt x="1731963" y="154764"/>
                        </a:cubicBezTo>
                        <a:cubicBezTo>
                          <a:pt x="1697359" y="396864"/>
                          <a:pt x="1722910" y="631656"/>
                          <a:pt x="1731963" y="773803"/>
                        </a:cubicBezTo>
                        <a:cubicBezTo>
                          <a:pt x="1739992" y="852794"/>
                          <a:pt x="1652973" y="933656"/>
                          <a:pt x="1577199" y="928567"/>
                        </a:cubicBezTo>
                        <a:cubicBezTo>
                          <a:pt x="1293537" y="950840"/>
                          <a:pt x="715482" y="972866"/>
                          <a:pt x="154764" y="928567"/>
                        </a:cubicBezTo>
                        <a:cubicBezTo>
                          <a:pt x="80804" y="937889"/>
                          <a:pt x="-182" y="857842"/>
                          <a:pt x="0" y="773803"/>
                        </a:cubicBezTo>
                        <a:cubicBezTo>
                          <a:pt x="-7309" y="685024"/>
                          <a:pt x="-1948" y="345337"/>
                          <a:pt x="0" y="154764"/>
                        </a:cubicBezTo>
                        <a:close/>
                      </a:path>
                      <a:path w="1731963" h="928567" stroke="0" extrusionOk="0">
                        <a:moveTo>
                          <a:pt x="0" y="154764"/>
                        </a:moveTo>
                        <a:cubicBezTo>
                          <a:pt x="-4626" y="53805"/>
                          <a:pt x="69210" y="-4332"/>
                          <a:pt x="154764" y="0"/>
                        </a:cubicBezTo>
                        <a:cubicBezTo>
                          <a:pt x="515736" y="57048"/>
                          <a:pt x="931898" y="-69182"/>
                          <a:pt x="1577199" y="0"/>
                        </a:cubicBezTo>
                        <a:cubicBezTo>
                          <a:pt x="1656105" y="4679"/>
                          <a:pt x="1733973" y="68829"/>
                          <a:pt x="1731963" y="154764"/>
                        </a:cubicBezTo>
                        <a:cubicBezTo>
                          <a:pt x="1740636" y="428911"/>
                          <a:pt x="1759928" y="679866"/>
                          <a:pt x="1731963" y="773803"/>
                        </a:cubicBezTo>
                        <a:cubicBezTo>
                          <a:pt x="1746673" y="864569"/>
                          <a:pt x="1654571" y="934295"/>
                          <a:pt x="1577199" y="928567"/>
                        </a:cubicBezTo>
                        <a:cubicBezTo>
                          <a:pt x="1414980" y="904158"/>
                          <a:pt x="708274" y="862241"/>
                          <a:pt x="154764" y="928567"/>
                        </a:cubicBezTo>
                        <a:cubicBezTo>
                          <a:pt x="81616" y="924803"/>
                          <a:pt x="188" y="855931"/>
                          <a:pt x="0" y="773803"/>
                        </a:cubicBezTo>
                        <a:cubicBezTo>
                          <a:pt x="-22011" y="576125"/>
                          <a:pt x="31614" y="403634"/>
                          <a:pt x="0" y="154764"/>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a:ea typeface="Calibri"/>
                <a:cs typeface="Calibri"/>
              </a:rPr>
              <a:t>Filter Data to only include Falcon 9 Launches</a:t>
            </a:r>
          </a:p>
        </p:txBody>
      </p:sp>
      <p:sp>
        <p:nvSpPr>
          <p:cNvPr id="8" name="Rectangle: Rounded Corners 7">
            <a:extLst>
              <a:ext uri="{FF2B5EF4-FFF2-40B4-BE49-F238E27FC236}">
                <a16:creationId xmlns:a16="http://schemas.microsoft.com/office/drawing/2014/main" id="{B231F7AA-027F-46C5-E5C0-DEF535B306A9}"/>
              </a:ext>
            </a:extLst>
          </p:cNvPr>
          <p:cNvSpPr/>
          <p:nvPr/>
        </p:nvSpPr>
        <p:spPr>
          <a:xfrm>
            <a:off x="4909044" y="4816463"/>
            <a:ext cx="1731963" cy="928567"/>
          </a:xfrm>
          <a:prstGeom prst="roundRect">
            <a:avLst/>
          </a:prstGeom>
          <a:solidFill>
            <a:srgbClr val="5B6DF5"/>
          </a:solidFill>
          <a:ln>
            <a:extLst>
              <a:ext uri="{C807C97D-BFC1-408E-A445-0C87EB9F89A2}">
                <ask:lineSketchStyleProps xmlns:ask="http://schemas.microsoft.com/office/drawing/2018/sketchyshapes" sd="3150695743">
                  <a:custGeom>
                    <a:avLst/>
                    <a:gdLst>
                      <a:gd name="connsiteX0" fmla="*/ 0 w 1731963"/>
                      <a:gd name="connsiteY0" fmla="*/ 154764 h 928567"/>
                      <a:gd name="connsiteX1" fmla="*/ 154764 w 1731963"/>
                      <a:gd name="connsiteY1" fmla="*/ 0 h 928567"/>
                      <a:gd name="connsiteX2" fmla="*/ 1577199 w 1731963"/>
                      <a:gd name="connsiteY2" fmla="*/ 0 h 928567"/>
                      <a:gd name="connsiteX3" fmla="*/ 1731963 w 1731963"/>
                      <a:gd name="connsiteY3" fmla="*/ 154764 h 928567"/>
                      <a:gd name="connsiteX4" fmla="*/ 1731963 w 1731963"/>
                      <a:gd name="connsiteY4" fmla="*/ 773803 h 928567"/>
                      <a:gd name="connsiteX5" fmla="*/ 1577199 w 1731963"/>
                      <a:gd name="connsiteY5" fmla="*/ 928567 h 928567"/>
                      <a:gd name="connsiteX6" fmla="*/ 154764 w 1731963"/>
                      <a:gd name="connsiteY6" fmla="*/ 928567 h 928567"/>
                      <a:gd name="connsiteX7" fmla="*/ 0 w 1731963"/>
                      <a:gd name="connsiteY7" fmla="*/ 773803 h 928567"/>
                      <a:gd name="connsiteX8" fmla="*/ 0 w 1731963"/>
                      <a:gd name="connsiteY8" fmla="*/ 154764 h 92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1963" h="928567" fill="none" extrusionOk="0">
                        <a:moveTo>
                          <a:pt x="0" y="154764"/>
                        </a:moveTo>
                        <a:cubicBezTo>
                          <a:pt x="1152" y="70689"/>
                          <a:pt x="70788" y="7510"/>
                          <a:pt x="154764" y="0"/>
                        </a:cubicBezTo>
                        <a:cubicBezTo>
                          <a:pt x="464951" y="79413"/>
                          <a:pt x="954350" y="109754"/>
                          <a:pt x="1577199" y="0"/>
                        </a:cubicBezTo>
                        <a:cubicBezTo>
                          <a:pt x="1671788" y="1318"/>
                          <a:pt x="1733693" y="64511"/>
                          <a:pt x="1731963" y="154764"/>
                        </a:cubicBezTo>
                        <a:cubicBezTo>
                          <a:pt x="1722360" y="424672"/>
                          <a:pt x="1754240" y="651349"/>
                          <a:pt x="1731963" y="773803"/>
                        </a:cubicBezTo>
                        <a:cubicBezTo>
                          <a:pt x="1735996" y="856989"/>
                          <a:pt x="1652698" y="920186"/>
                          <a:pt x="1577199" y="928567"/>
                        </a:cubicBezTo>
                        <a:cubicBezTo>
                          <a:pt x="1273358" y="832281"/>
                          <a:pt x="832438" y="879966"/>
                          <a:pt x="154764" y="928567"/>
                        </a:cubicBezTo>
                        <a:cubicBezTo>
                          <a:pt x="83327" y="935046"/>
                          <a:pt x="6511" y="863728"/>
                          <a:pt x="0" y="773803"/>
                        </a:cubicBezTo>
                        <a:cubicBezTo>
                          <a:pt x="-40967" y="526394"/>
                          <a:pt x="37032" y="422683"/>
                          <a:pt x="0" y="154764"/>
                        </a:cubicBezTo>
                        <a:close/>
                      </a:path>
                      <a:path w="1731963" h="928567" stroke="0" extrusionOk="0">
                        <a:moveTo>
                          <a:pt x="0" y="154764"/>
                        </a:moveTo>
                        <a:cubicBezTo>
                          <a:pt x="-10155" y="58493"/>
                          <a:pt x="80102" y="523"/>
                          <a:pt x="154764" y="0"/>
                        </a:cubicBezTo>
                        <a:cubicBezTo>
                          <a:pt x="835379" y="-18950"/>
                          <a:pt x="884142" y="-27758"/>
                          <a:pt x="1577199" y="0"/>
                        </a:cubicBezTo>
                        <a:cubicBezTo>
                          <a:pt x="1660887" y="1310"/>
                          <a:pt x="1745767" y="61974"/>
                          <a:pt x="1731963" y="154764"/>
                        </a:cubicBezTo>
                        <a:cubicBezTo>
                          <a:pt x="1700983" y="370107"/>
                          <a:pt x="1690674" y="704817"/>
                          <a:pt x="1731963" y="773803"/>
                        </a:cubicBezTo>
                        <a:cubicBezTo>
                          <a:pt x="1736237" y="853874"/>
                          <a:pt x="1665699" y="922842"/>
                          <a:pt x="1577199" y="928567"/>
                        </a:cubicBezTo>
                        <a:cubicBezTo>
                          <a:pt x="981728" y="837127"/>
                          <a:pt x="638816" y="871753"/>
                          <a:pt x="154764" y="928567"/>
                        </a:cubicBezTo>
                        <a:cubicBezTo>
                          <a:pt x="68383" y="927591"/>
                          <a:pt x="-1050" y="857943"/>
                          <a:pt x="0" y="773803"/>
                        </a:cubicBezTo>
                        <a:cubicBezTo>
                          <a:pt x="37328" y="509621"/>
                          <a:pt x="44809" y="396978"/>
                          <a:pt x="0" y="154764"/>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ea typeface="Calibri"/>
                <a:cs typeface="Calibri"/>
              </a:rPr>
              <a:t>Imputate </a:t>
            </a:r>
            <a:r>
              <a:rPr lang="en-US" sz="1400">
                <a:ea typeface="Calibri"/>
                <a:cs typeface="Calibri"/>
              </a:rPr>
              <a:t>missing PayloadMass Values with mean</a:t>
            </a:r>
          </a:p>
        </p:txBody>
      </p:sp>
      <p:sp>
        <p:nvSpPr>
          <p:cNvPr id="9" name="Rectangle: Rounded Corners 8">
            <a:extLst>
              <a:ext uri="{FF2B5EF4-FFF2-40B4-BE49-F238E27FC236}">
                <a16:creationId xmlns:a16="http://schemas.microsoft.com/office/drawing/2014/main" id="{24BA837E-19A1-273C-B0DB-7947A2E64FE0}"/>
              </a:ext>
            </a:extLst>
          </p:cNvPr>
          <p:cNvSpPr/>
          <p:nvPr/>
        </p:nvSpPr>
        <p:spPr>
          <a:xfrm>
            <a:off x="7320304" y="3135885"/>
            <a:ext cx="1731963" cy="928567"/>
          </a:xfrm>
          <a:prstGeom prst="roundRect">
            <a:avLst/>
          </a:prstGeom>
          <a:solidFill>
            <a:srgbClr val="5B6DF5"/>
          </a:solidFill>
          <a:ln>
            <a:extLst>
              <a:ext uri="{C807C97D-BFC1-408E-A445-0C87EB9F89A2}">
                <ask:lineSketchStyleProps xmlns:ask="http://schemas.microsoft.com/office/drawing/2018/sketchyshapes" sd="2636437047">
                  <a:custGeom>
                    <a:avLst/>
                    <a:gdLst>
                      <a:gd name="connsiteX0" fmla="*/ 0 w 1731963"/>
                      <a:gd name="connsiteY0" fmla="*/ 154764 h 928567"/>
                      <a:gd name="connsiteX1" fmla="*/ 154764 w 1731963"/>
                      <a:gd name="connsiteY1" fmla="*/ 0 h 928567"/>
                      <a:gd name="connsiteX2" fmla="*/ 1577199 w 1731963"/>
                      <a:gd name="connsiteY2" fmla="*/ 0 h 928567"/>
                      <a:gd name="connsiteX3" fmla="*/ 1731963 w 1731963"/>
                      <a:gd name="connsiteY3" fmla="*/ 154764 h 928567"/>
                      <a:gd name="connsiteX4" fmla="*/ 1731963 w 1731963"/>
                      <a:gd name="connsiteY4" fmla="*/ 773803 h 928567"/>
                      <a:gd name="connsiteX5" fmla="*/ 1577199 w 1731963"/>
                      <a:gd name="connsiteY5" fmla="*/ 928567 h 928567"/>
                      <a:gd name="connsiteX6" fmla="*/ 154764 w 1731963"/>
                      <a:gd name="connsiteY6" fmla="*/ 928567 h 928567"/>
                      <a:gd name="connsiteX7" fmla="*/ 0 w 1731963"/>
                      <a:gd name="connsiteY7" fmla="*/ 773803 h 928567"/>
                      <a:gd name="connsiteX8" fmla="*/ 0 w 1731963"/>
                      <a:gd name="connsiteY8" fmla="*/ 154764 h 92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1963" h="928567" fill="none" extrusionOk="0">
                        <a:moveTo>
                          <a:pt x="0" y="154764"/>
                        </a:moveTo>
                        <a:cubicBezTo>
                          <a:pt x="5991" y="70496"/>
                          <a:pt x="65311" y="-3775"/>
                          <a:pt x="154764" y="0"/>
                        </a:cubicBezTo>
                        <a:cubicBezTo>
                          <a:pt x="593356" y="-87623"/>
                          <a:pt x="1410597" y="43250"/>
                          <a:pt x="1577199" y="0"/>
                        </a:cubicBezTo>
                        <a:cubicBezTo>
                          <a:pt x="1651256" y="-1352"/>
                          <a:pt x="1740976" y="64217"/>
                          <a:pt x="1731963" y="154764"/>
                        </a:cubicBezTo>
                        <a:cubicBezTo>
                          <a:pt x="1738978" y="316639"/>
                          <a:pt x="1710055" y="677527"/>
                          <a:pt x="1731963" y="773803"/>
                        </a:cubicBezTo>
                        <a:cubicBezTo>
                          <a:pt x="1718478" y="851786"/>
                          <a:pt x="1666897" y="939240"/>
                          <a:pt x="1577199" y="928567"/>
                        </a:cubicBezTo>
                        <a:cubicBezTo>
                          <a:pt x="1276841" y="869537"/>
                          <a:pt x="543293" y="1018133"/>
                          <a:pt x="154764" y="928567"/>
                        </a:cubicBezTo>
                        <a:cubicBezTo>
                          <a:pt x="66851" y="932512"/>
                          <a:pt x="-4547" y="867668"/>
                          <a:pt x="0" y="773803"/>
                        </a:cubicBezTo>
                        <a:cubicBezTo>
                          <a:pt x="52011" y="506835"/>
                          <a:pt x="55526" y="231055"/>
                          <a:pt x="0" y="154764"/>
                        </a:cubicBezTo>
                        <a:close/>
                      </a:path>
                      <a:path w="1731963" h="928567" stroke="0" extrusionOk="0">
                        <a:moveTo>
                          <a:pt x="0" y="154764"/>
                        </a:moveTo>
                        <a:cubicBezTo>
                          <a:pt x="-3511" y="85588"/>
                          <a:pt x="60975" y="9441"/>
                          <a:pt x="154764" y="0"/>
                        </a:cubicBezTo>
                        <a:cubicBezTo>
                          <a:pt x="856353" y="3827"/>
                          <a:pt x="1108523" y="-16357"/>
                          <a:pt x="1577199" y="0"/>
                        </a:cubicBezTo>
                        <a:cubicBezTo>
                          <a:pt x="1654248" y="2980"/>
                          <a:pt x="1733733" y="70515"/>
                          <a:pt x="1731963" y="154764"/>
                        </a:cubicBezTo>
                        <a:cubicBezTo>
                          <a:pt x="1768226" y="231085"/>
                          <a:pt x="1780917" y="589892"/>
                          <a:pt x="1731963" y="773803"/>
                        </a:cubicBezTo>
                        <a:cubicBezTo>
                          <a:pt x="1725642" y="845195"/>
                          <a:pt x="1662607" y="917270"/>
                          <a:pt x="1577199" y="928567"/>
                        </a:cubicBezTo>
                        <a:cubicBezTo>
                          <a:pt x="935111" y="1026880"/>
                          <a:pt x="762280" y="821096"/>
                          <a:pt x="154764" y="928567"/>
                        </a:cubicBezTo>
                        <a:cubicBezTo>
                          <a:pt x="62745" y="922287"/>
                          <a:pt x="-3950" y="846659"/>
                          <a:pt x="0" y="773803"/>
                        </a:cubicBezTo>
                        <a:cubicBezTo>
                          <a:pt x="15212" y="656719"/>
                          <a:pt x="33124" y="407637"/>
                          <a:pt x="0" y="154764"/>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ea typeface="Calibri"/>
                <a:cs typeface="Calibri"/>
              </a:rPr>
              <a:t>Cast Dictionary </a:t>
            </a:r>
            <a:r>
              <a:rPr lang="en-US">
                <a:ea typeface="Calibri"/>
                <a:cs typeface="Calibri"/>
              </a:rPr>
              <a:t>to a DataFrame</a:t>
            </a:r>
            <a:endParaRPr lang="en-US" dirty="0"/>
          </a:p>
        </p:txBody>
      </p:sp>
      <p:sp>
        <p:nvSpPr>
          <p:cNvPr id="10" name="Rectangle: Rounded Corners 9">
            <a:extLst>
              <a:ext uri="{FF2B5EF4-FFF2-40B4-BE49-F238E27FC236}">
                <a16:creationId xmlns:a16="http://schemas.microsoft.com/office/drawing/2014/main" id="{41A7D777-3484-3DD9-3BED-36448B794031}"/>
              </a:ext>
            </a:extLst>
          </p:cNvPr>
          <p:cNvSpPr/>
          <p:nvPr/>
        </p:nvSpPr>
        <p:spPr>
          <a:xfrm>
            <a:off x="9731564" y="3135884"/>
            <a:ext cx="1731963" cy="928567"/>
          </a:xfrm>
          <a:prstGeom prst="roundRect">
            <a:avLst/>
          </a:prstGeom>
          <a:solidFill>
            <a:srgbClr val="5B6DF5"/>
          </a:solidFill>
          <a:ln>
            <a:extLst>
              <a:ext uri="{C807C97D-BFC1-408E-A445-0C87EB9F89A2}">
                <ask:lineSketchStyleProps xmlns:ask="http://schemas.microsoft.com/office/drawing/2018/sketchyshapes" sd="24074154">
                  <a:custGeom>
                    <a:avLst/>
                    <a:gdLst>
                      <a:gd name="connsiteX0" fmla="*/ 0 w 1731963"/>
                      <a:gd name="connsiteY0" fmla="*/ 154764 h 928567"/>
                      <a:gd name="connsiteX1" fmla="*/ 154764 w 1731963"/>
                      <a:gd name="connsiteY1" fmla="*/ 0 h 928567"/>
                      <a:gd name="connsiteX2" fmla="*/ 1577199 w 1731963"/>
                      <a:gd name="connsiteY2" fmla="*/ 0 h 928567"/>
                      <a:gd name="connsiteX3" fmla="*/ 1731963 w 1731963"/>
                      <a:gd name="connsiteY3" fmla="*/ 154764 h 928567"/>
                      <a:gd name="connsiteX4" fmla="*/ 1731963 w 1731963"/>
                      <a:gd name="connsiteY4" fmla="*/ 773803 h 928567"/>
                      <a:gd name="connsiteX5" fmla="*/ 1577199 w 1731963"/>
                      <a:gd name="connsiteY5" fmla="*/ 928567 h 928567"/>
                      <a:gd name="connsiteX6" fmla="*/ 154764 w 1731963"/>
                      <a:gd name="connsiteY6" fmla="*/ 928567 h 928567"/>
                      <a:gd name="connsiteX7" fmla="*/ 0 w 1731963"/>
                      <a:gd name="connsiteY7" fmla="*/ 773803 h 928567"/>
                      <a:gd name="connsiteX8" fmla="*/ 0 w 1731963"/>
                      <a:gd name="connsiteY8" fmla="*/ 154764 h 92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1963" h="928567" fill="none" extrusionOk="0">
                        <a:moveTo>
                          <a:pt x="0" y="154764"/>
                        </a:moveTo>
                        <a:cubicBezTo>
                          <a:pt x="-5393" y="83434"/>
                          <a:pt x="57143" y="2258"/>
                          <a:pt x="154764" y="0"/>
                        </a:cubicBezTo>
                        <a:cubicBezTo>
                          <a:pt x="794318" y="-106449"/>
                          <a:pt x="1144649" y="37753"/>
                          <a:pt x="1577199" y="0"/>
                        </a:cubicBezTo>
                        <a:cubicBezTo>
                          <a:pt x="1646366" y="1194"/>
                          <a:pt x="1736718" y="76335"/>
                          <a:pt x="1731963" y="154764"/>
                        </a:cubicBezTo>
                        <a:cubicBezTo>
                          <a:pt x="1783104" y="322656"/>
                          <a:pt x="1726475" y="656885"/>
                          <a:pt x="1731963" y="773803"/>
                        </a:cubicBezTo>
                        <a:cubicBezTo>
                          <a:pt x="1731183" y="862293"/>
                          <a:pt x="1664214" y="929436"/>
                          <a:pt x="1577199" y="928567"/>
                        </a:cubicBezTo>
                        <a:cubicBezTo>
                          <a:pt x="919029" y="849983"/>
                          <a:pt x="745778" y="878171"/>
                          <a:pt x="154764" y="928567"/>
                        </a:cubicBezTo>
                        <a:cubicBezTo>
                          <a:pt x="74141" y="937724"/>
                          <a:pt x="7273" y="871689"/>
                          <a:pt x="0" y="773803"/>
                        </a:cubicBezTo>
                        <a:cubicBezTo>
                          <a:pt x="45546" y="636933"/>
                          <a:pt x="-40834" y="266452"/>
                          <a:pt x="0" y="154764"/>
                        </a:cubicBezTo>
                        <a:close/>
                      </a:path>
                      <a:path w="1731963" h="928567" stroke="0" extrusionOk="0">
                        <a:moveTo>
                          <a:pt x="0" y="154764"/>
                        </a:moveTo>
                        <a:cubicBezTo>
                          <a:pt x="10584" y="67610"/>
                          <a:pt x="58977" y="-7698"/>
                          <a:pt x="154764" y="0"/>
                        </a:cubicBezTo>
                        <a:cubicBezTo>
                          <a:pt x="786594" y="77959"/>
                          <a:pt x="1395985" y="55432"/>
                          <a:pt x="1577199" y="0"/>
                        </a:cubicBezTo>
                        <a:cubicBezTo>
                          <a:pt x="1657718" y="-16144"/>
                          <a:pt x="1724624" y="71462"/>
                          <a:pt x="1731963" y="154764"/>
                        </a:cubicBezTo>
                        <a:cubicBezTo>
                          <a:pt x="1727534" y="411589"/>
                          <a:pt x="1751151" y="486583"/>
                          <a:pt x="1731963" y="773803"/>
                        </a:cubicBezTo>
                        <a:cubicBezTo>
                          <a:pt x="1730993" y="864840"/>
                          <a:pt x="1645825" y="930675"/>
                          <a:pt x="1577199" y="928567"/>
                        </a:cubicBezTo>
                        <a:cubicBezTo>
                          <a:pt x="867110" y="862849"/>
                          <a:pt x="478035" y="845789"/>
                          <a:pt x="154764" y="928567"/>
                        </a:cubicBezTo>
                        <a:cubicBezTo>
                          <a:pt x="57912" y="927194"/>
                          <a:pt x="-9501" y="860228"/>
                          <a:pt x="0" y="773803"/>
                        </a:cubicBezTo>
                        <a:cubicBezTo>
                          <a:pt x="-27456" y="700632"/>
                          <a:pt x="39284" y="244342"/>
                          <a:pt x="0" y="154764"/>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ea typeface="Calibri"/>
                <a:cs typeface="Calibri"/>
              </a:rPr>
              <a:t>Dictionary relevent data</a:t>
            </a:r>
            <a:endParaRPr lang="en-US"/>
          </a:p>
        </p:txBody>
      </p:sp>
      <p:sp>
        <p:nvSpPr>
          <p:cNvPr id="11" name="Rectangle: Rounded Corners 10">
            <a:extLst>
              <a:ext uri="{FF2B5EF4-FFF2-40B4-BE49-F238E27FC236}">
                <a16:creationId xmlns:a16="http://schemas.microsoft.com/office/drawing/2014/main" id="{7D546140-99B6-9FC6-A1C3-A1E3AE4F4995}"/>
              </a:ext>
            </a:extLst>
          </p:cNvPr>
          <p:cNvSpPr/>
          <p:nvPr/>
        </p:nvSpPr>
        <p:spPr>
          <a:xfrm>
            <a:off x="7320302" y="1497062"/>
            <a:ext cx="1731963" cy="928567"/>
          </a:xfrm>
          <a:prstGeom prst="roundRect">
            <a:avLst/>
          </a:prstGeom>
          <a:solidFill>
            <a:srgbClr val="5B6DF5"/>
          </a:solidFill>
          <a:ln>
            <a:extLst>
              <a:ext uri="{C807C97D-BFC1-408E-A445-0C87EB9F89A2}">
                <ask:lineSketchStyleProps xmlns:ask="http://schemas.microsoft.com/office/drawing/2018/sketchyshapes" sd="3699079265">
                  <a:custGeom>
                    <a:avLst/>
                    <a:gdLst>
                      <a:gd name="connsiteX0" fmla="*/ 0 w 1731963"/>
                      <a:gd name="connsiteY0" fmla="*/ 154764 h 928567"/>
                      <a:gd name="connsiteX1" fmla="*/ 154764 w 1731963"/>
                      <a:gd name="connsiteY1" fmla="*/ 0 h 928567"/>
                      <a:gd name="connsiteX2" fmla="*/ 1577199 w 1731963"/>
                      <a:gd name="connsiteY2" fmla="*/ 0 h 928567"/>
                      <a:gd name="connsiteX3" fmla="*/ 1731963 w 1731963"/>
                      <a:gd name="connsiteY3" fmla="*/ 154764 h 928567"/>
                      <a:gd name="connsiteX4" fmla="*/ 1731963 w 1731963"/>
                      <a:gd name="connsiteY4" fmla="*/ 773803 h 928567"/>
                      <a:gd name="connsiteX5" fmla="*/ 1577199 w 1731963"/>
                      <a:gd name="connsiteY5" fmla="*/ 928567 h 928567"/>
                      <a:gd name="connsiteX6" fmla="*/ 154764 w 1731963"/>
                      <a:gd name="connsiteY6" fmla="*/ 928567 h 928567"/>
                      <a:gd name="connsiteX7" fmla="*/ 0 w 1731963"/>
                      <a:gd name="connsiteY7" fmla="*/ 773803 h 928567"/>
                      <a:gd name="connsiteX8" fmla="*/ 0 w 1731963"/>
                      <a:gd name="connsiteY8" fmla="*/ 154764 h 92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1963" h="928567" fill="none" extrusionOk="0">
                        <a:moveTo>
                          <a:pt x="0" y="154764"/>
                        </a:moveTo>
                        <a:cubicBezTo>
                          <a:pt x="2836" y="64797"/>
                          <a:pt x="70098" y="-11366"/>
                          <a:pt x="154764" y="0"/>
                        </a:cubicBezTo>
                        <a:cubicBezTo>
                          <a:pt x="734418" y="117599"/>
                          <a:pt x="1239020" y="-16512"/>
                          <a:pt x="1577199" y="0"/>
                        </a:cubicBezTo>
                        <a:cubicBezTo>
                          <a:pt x="1648625" y="-9370"/>
                          <a:pt x="1721992" y="76742"/>
                          <a:pt x="1731963" y="154764"/>
                        </a:cubicBezTo>
                        <a:cubicBezTo>
                          <a:pt x="1783180" y="339243"/>
                          <a:pt x="1711507" y="520244"/>
                          <a:pt x="1731963" y="773803"/>
                        </a:cubicBezTo>
                        <a:cubicBezTo>
                          <a:pt x="1727422" y="850932"/>
                          <a:pt x="1664668" y="928096"/>
                          <a:pt x="1577199" y="928567"/>
                        </a:cubicBezTo>
                        <a:cubicBezTo>
                          <a:pt x="1190157" y="830353"/>
                          <a:pt x="477523" y="910541"/>
                          <a:pt x="154764" y="928567"/>
                        </a:cubicBezTo>
                        <a:cubicBezTo>
                          <a:pt x="63734" y="919844"/>
                          <a:pt x="-5789" y="847389"/>
                          <a:pt x="0" y="773803"/>
                        </a:cubicBezTo>
                        <a:cubicBezTo>
                          <a:pt x="-48859" y="479754"/>
                          <a:pt x="5695" y="292270"/>
                          <a:pt x="0" y="154764"/>
                        </a:cubicBezTo>
                        <a:close/>
                      </a:path>
                      <a:path w="1731963" h="928567" stroke="0" extrusionOk="0">
                        <a:moveTo>
                          <a:pt x="0" y="154764"/>
                        </a:moveTo>
                        <a:cubicBezTo>
                          <a:pt x="6953" y="61498"/>
                          <a:pt x="67595" y="3347"/>
                          <a:pt x="154764" y="0"/>
                        </a:cubicBezTo>
                        <a:cubicBezTo>
                          <a:pt x="763459" y="32269"/>
                          <a:pt x="1126935" y="20612"/>
                          <a:pt x="1577199" y="0"/>
                        </a:cubicBezTo>
                        <a:cubicBezTo>
                          <a:pt x="1667483" y="724"/>
                          <a:pt x="1741577" y="80562"/>
                          <a:pt x="1731963" y="154764"/>
                        </a:cubicBezTo>
                        <a:cubicBezTo>
                          <a:pt x="1724636" y="392305"/>
                          <a:pt x="1711454" y="682860"/>
                          <a:pt x="1731963" y="773803"/>
                        </a:cubicBezTo>
                        <a:cubicBezTo>
                          <a:pt x="1719172" y="861819"/>
                          <a:pt x="1673131" y="927179"/>
                          <a:pt x="1577199" y="928567"/>
                        </a:cubicBezTo>
                        <a:cubicBezTo>
                          <a:pt x="957885" y="836766"/>
                          <a:pt x="390916" y="980646"/>
                          <a:pt x="154764" y="928567"/>
                        </a:cubicBezTo>
                        <a:cubicBezTo>
                          <a:pt x="69579" y="925178"/>
                          <a:pt x="10992" y="870763"/>
                          <a:pt x="0" y="773803"/>
                        </a:cubicBezTo>
                        <a:cubicBezTo>
                          <a:pt x="8438" y="702911"/>
                          <a:pt x="-36086" y="429396"/>
                          <a:pt x="0" y="154764"/>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ea typeface="Calibri"/>
                <a:cs typeface="Calibri"/>
              </a:rPr>
              <a:t>JSON file + Lists</a:t>
            </a:r>
            <a:endParaRPr lang="en-US"/>
          </a:p>
        </p:txBody>
      </p:sp>
      <p:sp>
        <p:nvSpPr>
          <p:cNvPr id="12" name="Rectangle: Rounded Corners 11">
            <a:extLst>
              <a:ext uri="{FF2B5EF4-FFF2-40B4-BE49-F238E27FC236}">
                <a16:creationId xmlns:a16="http://schemas.microsoft.com/office/drawing/2014/main" id="{2CFE5FA1-8304-D105-F670-7F1ECAD43CC9}"/>
              </a:ext>
            </a:extLst>
          </p:cNvPr>
          <p:cNvSpPr/>
          <p:nvPr/>
        </p:nvSpPr>
        <p:spPr>
          <a:xfrm>
            <a:off x="9731563" y="1497062"/>
            <a:ext cx="1731963" cy="928567"/>
          </a:xfrm>
          <a:prstGeom prst="roundRect">
            <a:avLst/>
          </a:prstGeom>
          <a:solidFill>
            <a:srgbClr val="5B6DF5"/>
          </a:solidFill>
          <a:ln>
            <a:extLst>
              <a:ext uri="{C807C97D-BFC1-408E-A445-0C87EB9F89A2}">
                <ask:lineSketchStyleProps xmlns:ask="http://schemas.microsoft.com/office/drawing/2018/sketchyshapes" sd="1824903450">
                  <a:custGeom>
                    <a:avLst/>
                    <a:gdLst>
                      <a:gd name="connsiteX0" fmla="*/ 0 w 1731963"/>
                      <a:gd name="connsiteY0" fmla="*/ 154764 h 928567"/>
                      <a:gd name="connsiteX1" fmla="*/ 154764 w 1731963"/>
                      <a:gd name="connsiteY1" fmla="*/ 0 h 928567"/>
                      <a:gd name="connsiteX2" fmla="*/ 1577199 w 1731963"/>
                      <a:gd name="connsiteY2" fmla="*/ 0 h 928567"/>
                      <a:gd name="connsiteX3" fmla="*/ 1731963 w 1731963"/>
                      <a:gd name="connsiteY3" fmla="*/ 154764 h 928567"/>
                      <a:gd name="connsiteX4" fmla="*/ 1731963 w 1731963"/>
                      <a:gd name="connsiteY4" fmla="*/ 773803 h 928567"/>
                      <a:gd name="connsiteX5" fmla="*/ 1577199 w 1731963"/>
                      <a:gd name="connsiteY5" fmla="*/ 928567 h 928567"/>
                      <a:gd name="connsiteX6" fmla="*/ 154764 w 1731963"/>
                      <a:gd name="connsiteY6" fmla="*/ 928567 h 928567"/>
                      <a:gd name="connsiteX7" fmla="*/ 0 w 1731963"/>
                      <a:gd name="connsiteY7" fmla="*/ 773803 h 928567"/>
                      <a:gd name="connsiteX8" fmla="*/ 0 w 1731963"/>
                      <a:gd name="connsiteY8" fmla="*/ 154764 h 92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1963" h="928567" fill="none" extrusionOk="0">
                        <a:moveTo>
                          <a:pt x="0" y="154764"/>
                        </a:moveTo>
                        <a:cubicBezTo>
                          <a:pt x="6603" y="76736"/>
                          <a:pt x="62694" y="1464"/>
                          <a:pt x="154764" y="0"/>
                        </a:cubicBezTo>
                        <a:cubicBezTo>
                          <a:pt x="618572" y="22066"/>
                          <a:pt x="910847" y="59716"/>
                          <a:pt x="1577199" y="0"/>
                        </a:cubicBezTo>
                        <a:cubicBezTo>
                          <a:pt x="1661152" y="3673"/>
                          <a:pt x="1725833" y="65144"/>
                          <a:pt x="1731963" y="154764"/>
                        </a:cubicBezTo>
                        <a:cubicBezTo>
                          <a:pt x="1774850" y="325259"/>
                          <a:pt x="1707877" y="560811"/>
                          <a:pt x="1731963" y="773803"/>
                        </a:cubicBezTo>
                        <a:cubicBezTo>
                          <a:pt x="1732631" y="860734"/>
                          <a:pt x="1659382" y="931877"/>
                          <a:pt x="1577199" y="928567"/>
                        </a:cubicBezTo>
                        <a:cubicBezTo>
                          <a:pt x="1224326" y="809696"/>
                          <a:pt x="432353" y="940410"/>
                          <a:pt x="154764" y="928567"/>
                        </a:cubicBezTo>
                        <a:cubicBezTo>
                          <a:pt x="75335" y="918061"/>
                          <a:pt x="-8298" y="868060"/>
                          <a:pt x="0" y="773803"/>
                        </a:cubicBezTo>
                        <a:cubicBezTo>
                          <a:pt x="-224" y="562156"/>
                          <a:pt x="-1125" y="248917"/>
                          <a:pt x="0" y="154764"/>
                        </a:cubicBezTo>
                        <a:close/>
                      </a:path>
                      <a:path w="1731963" h="928567" stroke="0" extrusionOk="0">
                        <a:moveTo>
                          <a:pt x="0" y="154764"/>
                        </a:moveTo>
                        <a:cubicBezTo>
                          <a:pt x="-1654" y="70987"/>
                          <a:pt x="65547" y="-1171"/>
                          <a:pt x="154764" y="0"/>
                        </a:cubicBezTo>
                        <a:cubicBezTo>
                          <a:pt x="568378" y="-93681"/>
                          <a:pt x="979021" y="-92617"/>
                          <a:pt x="1577199" y="0"/>
                        </a:cubicBezTo>
                        <a:cubicBezTo>
                          <a:pt x="1664309" y="-331"/>
                          <a:pt x="1732026" y="56735"/>
                          <a:pt x="1731963" y="154764"/>
                        </a:cubicBezTo>
                        <a:cubicBezTo>
                          <a:pt x="1695220" y="396286"/>
                          <a:pt x="1729284" y="578665"/>
                          <a:pt x="1731963" y="773803"/>
                        </a:cubicBezTo>
                        <a:cubicBezTo>
                          <a:pt x="1739155" y="874114"/>
                          <a:pt x="1660585" y="921955"/>
                          <a:pt x="1577199" y="928567"/>
                        </a:cubicBezTo>
                        <a:cubicBezTo>
                          <a:pt x="1085108" y="1018423"/>
                          <a:pt x="830774" y="804265"/>
                          <a:pt x="154764" y="928567"/>
                        </a:cubicBezTo>
                        <a:cubicBezTo>
                          <a:pt x="61348" y="921922"/>
                          <a:pt x="153" y="858031"/>
                          <a:pt x="0" y="773803"/>
                        </a:cubicBezTo>
                        <a:cubicBezTo>
                          <a:pt x="-35179" y="528103"/>
                          <a:pt x="32419" y="279224"/>
                          <a:pt x="0" y="154764"/>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ea typeface="Calibri"/>
                <a:cs typeface="Calibri"/>
              </a:rPr>
              <a:t>Json_normalize </a:t>
            </a:r>
            <a:r>
              <a:rPr lang="en-US">
                <a:ea typeface="Calibri"/>
                <a:cs typeface="Calibri"/>
              </a:rPr>
              <a:t>to DataFrame from JSON</a:t>
            </a:r>
          </a:p>
        </p:txBody>
      </p:sp>
      <p:sp>
        <p:nvSpPr>
          <p:cNvPr id="14" name="Arrow: Right 13">
            <a:extLst>
              <a:ext uri="{FF2B5EF4-FFF2-40B4-BE49-F238E27FC236}">
                <a16:creationId xmlns:a16="http://schemas.microsoft.com/office/drawing/2014/main" id="{3ECA6897-3418-BBB6-EA52-7BBCBF43401E}"/>
              </a:ext>
            </a:extLst>
          </p:cNvPr>
          <p:cNvSpPr/>
          <p:nvPr/>
        </p:nvSpPr>
        <p:spPr>
          <a:xfrm>
            <a:off x="6745525" y="1737170"/>
            <a:ext cx="459042" cy="435628"/>
          </a:xfrm>
          <a:prstGeom prst="rightArrow">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Arrow: Right 19">
            <a:extLst>
              <a:ext uri="{FF2B5EF4-FFF2-40B4-BE49-F238E27FC236}">
                <a16:creationId xmlns:a16="http://schemas.microsoft.com/office/drawing/2014/main" id="{D7B83503-B9DB-D48A-DCB2-DD47473A3B62}"/>
              </a:ext>
            </a:extLst>
          </p:cNvPr>
          <p:cNvSpPr/>
          <p:nvPr/>
        </p:nvSpPr>
        <p:spPr>
          <a:xfrm>
            <a:off x="9156785" y="1737170"/>
            <a:ext cx="459042" cy="435628"/>
          </a:xfrm>
          <a:prstGeom prst="rightArrow">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Arrow: Right 20">
            <a:extLst>
              <a:ext uri="{FF2B5EF4-FFF2-40B4-BE49-F238E27FC236}">
                <a16:creationId xmlns:a16="http://schemas.microsoft.com/office/drawing/2014/main" id="{D713953C-FA1F-EDE1-55D2-F3FD09905FC4}"/>
              </a:ext>
            </a:extLst>
          </p:cNvPr>
          <p:cNvSpPr/>
          <p:nvPr/>
        </p:nvSpPr>
        <p:spPr>
          <a:xfrm rot="10800000">
            <a:off x="9156784" y="3375992"/>
            <a:ext cx="459042" cy="435628"/>
          </a:xfrm>
          <a:prstGeom prst="rightArrow">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Right 21">
            <a:extLst>
              <a:ext uri="{FF2B5EF4-FFF2-40B4-BE49-F238E27FC236}">
                <a16:creationId xmlns:a16="http://schemas.microsoft.com/office/drawing/2014/main" id="{FD90802E-102C-D7B9-EF98-C6C969B7F05A}"/>
              </a:ext>
            </a:extLst>
          </p:cNvPr>
          <p:cNvSpPr/>
          <p:nvPr/>
        </p:nvSpPr>
        <p:spPr>
          <a:xfrm rot="10800000">
            <a:off x="6745523" y="3375992"/>
            <a:ext cx="459042" cy="435628"/>
          </a:xfrm>
          <a:prstGeom prst="rightArrow">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Right 22">
            <a:extLst>
              <a:ext uri="{FF2B5EF4-FFF2-40B4-BE49-F238E27FC236}">
                <a16:creationId xmlns:a16="http://schemas.microsoft.com/office/drawing/2014/main" id="{8005EB58-FF02-5CB9-2F14-D805202E7BD0}"/>
              </a:ext>
            </a:extLst>
          </p:cNvPr>
          <p:cNvSpPr/>
          <p:nvPr/>
        </p:nvSpPr>
        <p:spPr>
          <a:xfrm rot="5400000">
            <a:off x="5565988" y="4221499"/>
            <a:ext cx="459042" cy="435628"/>
          </a:xfrm>
          <a:prstGeom prst="rightArrow">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Right 24">
            <a:extLst>
              <a:ext uri="{FF2B5EF4-FFF2-40B4-BE49-F238E27FC236}">
                <a16:creationId xmlns:a16="http://schemas.microsoft.com/office/drawing/2014/main" id="{A04FA536-4AE8-30BF-2F55-CDB875D67854}"/>
              </a:ext>
            </a:extLst>
          </p:cNvPr>
          <p:cNvSpPr/>
          <p:nvPr/>
        </p:nvSpPr>
        <p:spPr>
          <a:xfrm rot="5400000">
            <a:off x="10367631" y="2561799"/>
            <a:ext cx="459042" cy="435628"/>
          </a:xfrm>
          <a:prstGeom prst="rightArrow">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34415"/>
            <a:ext cx="3932238" cy="4226346"/>
          </a:xfrm>
          <a:prstGeom prst="rect">
            <a:avLst/>
          </a:prstGeom>
        </p:spPr>
        <p:txBody>
          <a:bodyPr lIns="91440" tIns="45720" rIns="91440" bIns="45720" anchor="t">
            <a:noAutofit/>
          </a:bodyPr>
          <a:lstStyle/>
          <a:p>
            <a:r>
              <a:rPr lang="en-US" sz="1600" b="1">
                <a:solidFill>
                  <a:srgbClr val="000000"/>
                </a:solidFill>
                <a:latin typeface="Calibri"/>
                <a:ea typeface="Calibri"/>
                <a:cs typeface="Calibri"/>
              </a:rPr>
              <a:t>Key Phases of Data Collection</a:t>
            </a:r>
            <a:endParaRPr lang="en-US" sz="1600">
              <a:solidFill>
                <a:srgbClr val="000000"/>
              </a:solidFill>
              <a:latin typeface="Calibri"/>
              <a:ea typeface="Calibri"/>
              <a:cs typeface="Calibri"/>
            </a:endParaRPr>
          </a:p>
          <a:p>
            <a:endParaRPr lang="en-US" sz="1600" dirty="0">
              <a:solidFill>
                <a:srgbClr val="000000"/>
              </a:solidFill>
              <a:latin typeface="Calibri"/>
              <a:ea typeface="Calibri"/>
              <a:cs typeface="Calibri"/>
            </a:endParaRPr>
          </a:p>
          <a:p>
            <a:pPr>
              <a:buFont typeface="Calibri,Sans-Serif" panose="020B0604020202020204" pitchFamily="34" charset="0"/>
              <a:buChar char="-"/>
            </a:pPr>
            <a:r>
              <a:rPr lang="en-US" sz="1600">
                <a:solidFill>
                  <a:srgbClr val="000000"/>
                </a:solidFill>
                <a:latin typeface="Calibri"/>
                <a:ea typeface="Calibri"/>
                <a:cs typeface="Calibri"/>
              </a:rPr>
              <a:t>Identify Target Web pages</a:t>
            </a:r>
          </a:p>
          <a:p>
            <a:pPr>
              <a:buFont typeface="Calibri,Sans-Serif" panose="020B0604020202020204" pitchFamily="34" charset="0"/>
              <a:buChar char="-"/>
            </a:pPr>
            <a:r>
              <a:rPr lang="en-US" sz="1600">
                <a:solidFill>
                  <a:srgbClr val="000000"/>
                </a:solidFill>
                <a:latin typeface="Calibri"/>
                <a:ea typeface="Calibri"/>
                <a:cs typeface="Calibri"/>
              </a:rPr>
              <a:t>Use Scraping Tools</a:t>
            </a:r>
            <a:endParaRPr lang="en-US" sz="1600" dirty="0">
              <a:solidFill>
                <a:srgbClr val="000000"/>
              </a:solidFill>
              <a:latin typeface="Calibri"/>
              <a:ea typeface="Calibri"/>
              <a:cs typeface="Calibri"/>
            </a:endParaRPr>
          </a:p>
          <a:p>
            <a:pPr>
              <a:buFont typeface="Calibri,Sans-Serif" panose="020B0604020202020204" pitchFamily="34" charset="0"/>
              <a:buChar char="-"/>
            </a:pPr>
            <a:r>
              <a:rPr lang="en-US" sz="1600">
                <a:solidFill>
                  <a:srgbClr val="000000"/>
                </a:solidFill>
                <a:latin typeface="Calibri"/>
                <a:ea typeface="Calibri"/>
                <a:cs typeface="Calibri"/>
              </a:rPr>
              <a:t>Extract Specific Information</a:t>
            </a:r>
            <a:endParaRPr lang="en-US" sz="1600" dirty="0">
              <a:solidFill>
                <a:srgbClr val="000000"/>
              </a:solidFill>
              <a:latin typeface="Calibri"/>
              <a:ea typeface="Calibri"/>
              <a:cs typeface="Calibri"/>
            </a:endParaRPr>
          </a:p>
          <a:p>
            <a:pPr>
              <a:buFont typeface="Calibri,Sans-Serif" panose="020B0604020202020204" pitchFamily="34" charset="0"/>
              <a:buChar char="-"/>
            </a:pPr>
            <a:r>
              <a:rPr lang="en-US" sz="1600">
                <a:solidFill>
                  <a:srgbClr val="000000"/>
                </a:solidFill>
                <a:latin typeface="Calibri"/>
                <a:ea typeface="Calibri"/>
                <a:cs typeface="Calibri"/>
              </a:rPr>
              <a:t>Data Wrangling</a:t>
            </a:r>
            <a:endParaRPr lang="en-US" sz="1600" dirty="0">
              <a:solidFill>
                <a:srgbClr val="000000"/>
              </a:solidFill>
              <a:latin typeface="Calibri"/>
              <a:ea typeface="Calibri"/>
              <a:cs typeface="Calibri"/>
            </a:endParaRPr>
          </a:p>
          <a:p>
            <a:pPr>
              <a:buFont typeface="Calibri,Sans-Serif" panose="020B0604020202020204" pitchFamily="34" charset="0"/>
              <a:buChar char="-"/>
            </a:pPr>
            <a:r>
              <a:rPr lang="en-US" sz="1600">
                <a:solidFill>
                  <a:srgbClr val="000000"/>
                </a:solidFill>
                <a:latin typeface="Calibri"/>
                <a:ea typeface="Calibri"/>
                <a:cs typeface="Calibri"/>
              </a:rPr>
              <a:t>Data Storage</a:t>
            </a:r>
          </a:p>
          <a:p>
            <a:pPr marL="0" indent="0">
              <a:buNone/>
            </a:pPr>
            <a:endParaRPr lang="en-US" sz="1600" dirty="0">
              <a:solidFill>
                <a:srgbClr val="000000"/>
              </a:solidFill>
              <a:latin typeface="Calibri"/>
              <a:ea typeface="Calibri"/>
              <a:cs typeface="Calibri"/>
            </a:endParaRPr>
          </a:p>
          <a:p>
            <a:pPr marL="0" indent="0">
              <a:buNone/>
            </a:pPr>
            <a:r>
              <a:rPr lang="en-US" sz="1600">
                <a:solidFill>
                  <a:srgbClr val="000000"/>
                </a:solidFill>
                <a:latin typeface="Calibri"/>
                <a:ea typeface="Calibri"/>
                <a:cs typeface="Calibri"/>
              </a:rPr>
              <a:t>GITHUB URL :</a:t>
            </a:r>
          </a:p>
          <a:p>
            <a:pPr marL="0" indent="0">
              <a:buNone/>
            </a:pPr>
            <a:r>
              <a:rPr lang="en-US" sz="1600" dirty="0">
                <a:solidFill>
                  <a:srgbClr val="000000"/>
                </a:solidFill>
                <a:ea typeface="+mn-lt"/>
                <a:cs typeface="+mn-lt"/>
                <a:hlinkClick r:id="rId3"/>
              </a:rPr>
              <a:t>https://github.com/GANESH-MAHARAJ/Applied-DataScience-Capstone/blob/main/01-dataCollectionAndWrangling/02-jupyter-labs-webscraping.ipynb</a:t>
            </a:r>
            <a:endParaRPr lang="en-US"/>
          </a:p>
          <a:p>
            <a:pPr>
              <a:lnSpc>
                <a:spcPct val="100000"/>
              </a:lnSpc>
              <a:spcBef>
                <a:spcPts val="1400"/>
              </a:spcBef>
            </a:pPr>
            <a:endParaRPr lang="en-US" sz="2200" dirty="0">
              <a:solidFill>
                <a:srgbClr val="292929"/>
              </a:solidFill>
              <a:latin typeface="Abadi" panose="020B0604020104020204" pitchFamily="34" charset="0"/>
              <a:ea typeface="Calibri"/>
              <a:cs typeface="Calibri"/>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7" name="Rectangle: Rounded Corners 6">
            <a:extLst>
              <a:ext uri="{FF2B5EF4-FFF2-40B4-BE49-F238E27FC236}">
                <a16:creationId xmlns:a16="http://schemas.microsoft.com/office/drawing/2014/main" id="{F649020C-800C-CC22-5E9A-F2FBFCEC7D41}"/>
              </a:ext>
            </a:extLst>
          </p:cNvPr>
          <p:cNvSpPr/>
          <p:nvPr/>
        </p:nvSpPr>
        <p:spPr>
          <a:xfrm>
            <a:off x="4898607" y="1497066"/>
            <a:ext cx="1731963" cy="928567"/>
          </a:xfrm>
          <a:prstGeom prst="roundRect">
            <a:avLst/>
          </a:prstGeom>
          <a:solidFill>
            <a:srgbClr val="5B6DF5"/>
          </a:solidFill>
          <a:ln>
            <a:extLst>
              <a:ext uri="{C807C97D-BFC1-408E-A445-0C87EB9F89A2}">
                <ask:lineSketchStyleProps xmlns:ask="http://schemas.microsoft.com/office/drawing/2018/sketchyshapes" sd="3499211612">
                  <a:custGeom>
                    <a:avLst/>
                    <a:gdLst>
                      <a:gd name="connsiteX0" fmla="*/ 0 w 1731963"/>
                      <a:gd name="connsiteY0" fmla="*/ 154764 h 928567"/>
                      <a:gd name="connsiteX1" fmla="*/ 154764 w 1731963"/>
                      <a:gd name="connsiteY1" fmla="*/ 0 h 928567"/>
                      <a:gd name="connsiteX2" fmla="*/ 1577199 w 1731963"/>
                      <a:gd name="connsiteY2" fmla="*/ 0 h 928567"/>
                      <a:gd name="connsiteX3" fmla="*/ 1731963 w 1731963"/>
                      <a:gd name="connsiteY3" fmla="*/ 154764 h 928567"/>
                      <a:gd name="connsiteX4" fmla="*/ 1731963 w 1731963"/>
                      <a:gd name="connsiteY4" fmla="*/ 773803 h 928567"/>
                      <a:gd name="connsiteX5" fmla="*/ 1577199 w 1731963"/>
                      <a:gd name="connsiteY5" fmla="*/ 928567 h 928567"/>
                      <a:gd name="connsiteX6" fmla="*/ 154764 w 1731963"/>
                      <a:gd name="connsiteY6" fmla="*/ 928567 h 928567"/>
                      <a:gd name="connsiteX7" fmla="*/ 0 w 1731963"/>
                      <a:gd name="connsiteY7" fmla="*/ 773803 h 928567"/>
                      <a:gd name="connsiteX8" fmla="*/ 0 w 1731963"/>
                      <a:gd name="connsiteY8" fmla="*/ 154764 h 92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1963" h="928567" fill="none" extrusionOk="0">
                        <a:moveTo>
                          <a:pt x="0" y="154764"/>
                        </a:moveTo>
                        <a:cubicBezTo>
                          <a:pt x="-8888" y="66710"/>
                          <a:pt x="72805" y="1637"/>
                          <a:pt x="154764" y="0"/>
                        </a:cubicBezTo>
                        <a:cubicBezTo>
                          <a:pt x="491962" y="105586"/>
                          <a:pt x="1234989" y="-28034"/>
                          <a:pt x="1577199" y="0"/>
                        </a:cubicBezTo>
                        <a:cubicBezTo>
                          <a:pt x="1663427" y="13939"/>
                          <a:pt x="1723921" y="76734"/>
                          <a:pt x="1731963" y="154764"/>
                        </a:cubicBezTo>
                        <a:cubicBezTo>
                          <a:pt x="1718962" y="411404"/>
                          <a:pt x="1764014" y="606325"/>
                          <a:pt x="1731963" y="773803"/>
                        </a:cubicBezTo>
                        <a:cubicBezTo>
                          <a:pt x="1737101" y="844708"/>
                          <a:pt x="1663515" y="930041"/>
                          <a:pt x="1577199" y="928567"/>
                        </a:cubicBezTo>
                        <a:cubicBezTo>
                          <a:pt x="1133996" y="892930"/>
                          <a:pt x="431044" y="886226"/>
                          <a:pt x="154764" y="928567"/>
                        </a:cubicBezTo>
                        <a:cubicBezTo>
                          <a:pt x="69224" y="943307"/>
                          <a:pt x="-7019" y="853503"/>
                          <a:pt x="0" y="773803"/>
                        </a:cubicBezTo>
                        <a:cubicBezTo>
                          <a:pt x="50254" y="507053"/>
                          <a:pt x="-24700" y="255788"/>
                          <a:pt x="0" y="154764"/>
                        </a:cubicBezTo>
                        <a:close/>
                      </a:path>
                      <a:path w="1731963" h="928567" stroke="0" extrusionOk="0">
                        <a:moveTo>
                          <a:pt x="0" y="154764"/>
                        </a:moveTo>
                        <a:cubicBezTo>
                          <a:pt x="-3989" y="56769"/>
                          <a:pt x="57632" y="1004"/>
                          <a:pt x="154764" y="0"/>
                        </a:cubicBezTo>
                        <a:cubicBezTo>
                          <a:pt x="437451" y="28993"/>
                          <a:pt x="1330444" y="123742"/>
                          <a:pt x="1577199" y="0"/>
                        </a:cubicBezTo>
                        <a:cubicBezTo>
                          <a:pt x="1667335" y="7881"/>
                          <a:pt x="1743916" y="72511"/>
                          <a:pt x="1731963" y="154764"/>
                        </a:cubicBezTo>
                        <a:cubicBezTo>
                          <a:pt x="1679566" y="242132"/>
                          <a:pt x="1725927" y="669051"/>
                          <a:pt x="1731963" y="773803"/>
                        </a:cubicBezTo>
                        <a:cubicBezTo>
                          <a:pt x="1725668" y="851187"/>
                          <a:pt x="1661347" y="927380"/>
                          <a:pt x="1577199" y="928567"/>
                        </a:cubicBezTo>
                        <a:cubicBezTo>
                          <a:pt x="987797" y="1023031"/>
                          <a:pt x="672636" y="916018"/>
                          <a:pt x="154764" y="928567"/>
                        </a:cubicBezTo>
                        <a:cubicBezTo>
                          <a:pt x="66281" y="929817"/>
                          <a:pt x="5925" y="847461"/>
                          <a:pt x="0" y="773803"/>
                        </a:cubicBezTo>
                        <a:cubicBezTo>
                          <a:pt x="53663" y="480317"/>
                          <a:pt x="43288" y="393717"/>
                          <a:pt x="0" y="154764"/>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ea typeface="Calibri"/>
                <a:cs typeface="Calibri"/>
              </a:rPr>
              <a:t>Request Wikipedia HTML</a:t>
            </a:r>
            <a:endParaRPr lang="en-US"/>
          </a:p>
        </p:txBody>
      </p:sp>
      <p:sp>
        <p:nvSpPr>
          <p:cNvPr id="9" name="Rectangle: Rounded Corners 8">
            <a:extLst>
              <a:ext uri="{FF2B5EF4-FFF2-40B4-BE49-F238E27FC236}">
                <a16:creationId xmlns:a16="http://schemas.microsoft.com/office/drawing/2014/main" id="{0D96AFF5-73AD-D4E0-9570-7BAC60DB6C63}"/>
              </a:ext>
            </a:extLst>
          </p:cNvPr>
          <p:cNvSpPr/>
          <p:nvPr/>
        </p:nvSpPr>
        <p:spPr>
          <a:xfrm>
            <a:off x="4898606" y="3811077"/>
            <a:ext cx="1731963" cy="928567"/>
          </a:xfrm>
          <a:prstGeom prst="roundRect">
            <a:avLst/>
          </a:prstGeom>
          <a:solidFill>
            <a:srgbClr val="5B6DF5"/>
          </a:solidFill>
          <a:ln>
            <a:extLst>
              <a:ext uri="{C807C97D-BFC1-408E-A445-0C87EB9F89A2}">
                <ask:lineSketchStyleProps xmlns:ask="http://schemas.microsoft.com/office/drawing/2018/sketchyshapes" sd="656547132">
                  <a:custGeom>
                    <a:avLst/>
                    <a:gdLst>
                      <a:gd name="connsiteX0" fmla="*/ 0 w 1731963"/>
                      <a:gd name="connsiteY0" fmla="*/ 154764 h 928567"/>
                      <a:gd name="connsiteX1" fmla="*/ 154764 w 1731963"/>
                      <a:gd name="connsiteY1" fmla="*/ 0 h 928567"/>
                      <a:gd name="connsiteX2" fmla="*/ 1577199 w 1731963"/>
                      <a:gd name="connsiteY2" fmla="*/ 0 h 928567"/>
                      <a:gd name="connsiteX3" fmla="*/ 1731963 w 1731963"/>
                      <a:gd name="connsiteY3" fmla="*/ 154764 h 928567"/>
                      <a:gd name="connsiteX4" fmla="*/ 1731963 w 1731963"/>
                      <a:gd name="connsiteY4" fmla="*/ 773803 h 928567"/>
                      <a:gd name="connsiteX5" fmla="*/ 1577199 w 1731963"/>
                      <a:gd name="connsiteY5" fmla="*/ 928567 h 928567"/>
                      <a:gd name="connsiteX6" fmla="*/ 154764 w 1731963"/>
                      <a:gd name="connsiteY6" fmla="*/ 928567 h 928567"/>
                      <a:gd name="connsiteX7" fmla="*/ 0 w 1731963"/>
                      <a:gd name="connsiteY7" fmla="*/ 773803 h 928567"/>
                      <a:gd name="connsiteX8" fmla="*/ 0 w 1731963"/>
                      <a:gd name="connsiteY8" fmla="*/ 154764 h 92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1963" h="928567" fill="none" extrusionOk="0">
                        <a:moveTo>
                          <a:pt x="0" y="154764"/>
                        </a:moveTo>
                        <a:cubicBezTo>
                          <a:pt x="284" y="62867"/>
                          <a:pt x="76390" y="-1285"/>
                          <a:pt x="154764" y="0"/>
                        </a:cubicBezTo>
                        <a:cubicBezTo>
                          <a:pt x="611437" y="108294"/>
                          <a:pt x="1151088" y="61382"/>
                          <a:pt x="1577199" y="0"/>
                        </a:cubicBezTo>
                        <a:cubicBezTo>
                          <a:pt x="1658226" y="-4098"/>
                          <a:pt x="1724760" y="74066"/>
                          <a:pt x="1731963" y="154764"/>
                        </a:cubicBezTo>
                        <a:cubicBezTo>
                          <a:pt x="1697359" y="396864"/>
                          <a:pt x="1722910" y="631656"/>
                          <a:pt x="1731963" y="773803"/>
                        </a:cubicBezTo>
                        <a:cubicBezTo>
                          <a:pt x="1739992" y="852794"/>
                          <a:pt x="1652973" y="933656"/>
                          <a:pt x="1577199" y="928567"/>
                        </a:cubicBezTo>
                        <a:cubicBezTo>
                          <a:pt x="1293537" y="950840"/>
                          <a:pt x="715482" y="972866"/>
                          <a:pt x="154764" y="928567"/>
                        </a:cubicBezTo>
                        <a:cubicBezTo>
                          <a:pt x="80804" y="937889"/>
                          <a:pt x="-182" y="857842"/>
                          <a:pt x="0" y="773803"/>
                        </a:cubicBezTo>
                        <a:cubicBezTo>
                          <a:pt x="-7309" y="685024"/>
                          <a:pt x="-1948" y="345337"/>
                          <a:pt x="0" y="154764"/>
                        </a:cubicBezTo>
                        <a:close/>
                      </a:path>
                      <a:path w="1731963" h="928567" stroke="0" extrusionOk="0">
                        <a:moveTo>
                          <a:pt x="0" y="154764"/>
                        </a:moveTo>
                        <a:cubicBezTo>
                          <a:pt x="-4626" y="53805"/>
                          <a:pt x="69210" y="-4332"/>
                          <a:pt x="154764" y="0"/>
                        </a:cubicBezTo>
                        <a:cubicBezTo>
                          <a:pt x="515736" y="57048"/>
                          <a:pt x="931898" y="-69182"/>
                          <a:pt x="1577199" y="0"/>
                        </a:cubicBezTo>
                        <a:cubicBezTo>
                          <a:pt x="1656105" y="4679"/>
                          <a:pt x="1733973" y="68829"/>
                          <a:pt x="1731963" y="154764"/>
                        </a:cubicBezTo>
                        <a:cubicBezTo>
                          <a:pt x="1740636" y="428911"/>
                          <a:pt x="1759928" y="679866"/>
                          <a:pt x="1731963" y="773803"/>
                        </a:cubicBezTo>
                        <a:cubicBezTo>
                          <a:pt x="1746673" y="864569"/>
                          <a:pt x="1654571" y="934295"/>
                          <a:pt x="1577199" y="928567"/>
                        </a:cubicBezTo>
                        <a:cubicBezTo>
                          <a:pt x="1414980" y="904158"/>
                          <a:pt x="708274" y="862241"/>
                          <a:pt x="154764" y="928567"/>
                        </a:cubicBezTo>
                        <a:cubicBezTo>
                          <a:pt x="81616" y="924803"/>
                          <a:pt x="188" y="855931"/>
                          <a:pt x="0" y="773803"/>
                        </a:cubicBezTo>
                        <a:cubicBezTo>
                          <a:pt x="-22011" y="576125"/>
                          <a:pt x="31614" y="403634"/>
                          <a:pt x="0" y="154764"/>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600">
                <a:ea typeface="Calibri"/>
                <a:cs typeface="Calibri"/>
              </a:rPr>
              <a:t>Cast dictionary to DataFrame</a:t>
            </a:r>
          </a:p>
        </p:txBody>
      </p:sp>
      <p:sp>
        <p:nvSpPr>
          <p:cNvPr id="14" name="Rectangle: Rounded Corners 13">
            <a:extLst>
              <a:ext uri="{FF2B5EF4-FFF2-40B4-BE49-F238E27FC236}">
                <a16:creationId xmlns:a16="http://schemas.microsoft.com/office/drawing/2014/main" id="{DC2F37F6-5C6A-81F9-2B72-13D1F1CE7F18}"/>
              </a:ext>
            </a:extLst>
          </p:cNvPr>
          <p:cNvSpPr/>
          <p:nvPr/>
        </p:nvSpPr>
        <p:spPr>
          <a:xfrm>
            <a:off x="7320304" y="3811075"/>
            <a:ext cx="1731963" cy="928567"/>
          </a:xfrm>
          <a:prstGeom prst="roundRect">
            <a:avLst/>
          </a:prstGeom>
          <a:solidFill>
            <a:srgbClr val="5B6DF5"/>
          </a:solidFill>
          <a:ln>
            <a:extLst>
              <a:ext uri="{C807C97D-BFC1-408E-A445-0C87EB9F89A2}">
                <ask:lineSketchStyleProps xmlns:ask="http://schemas.microsoft.com/office/drawing/2018/sketchyshapes" sd="2636437047">
                  <a:custGeom>
                    <a:avLst/>
                    <a:gdLst>
                      <a:gd name="connsiteX0" fmla="*/ 0 w 1731963"/>
                      <a:gd name="connsiteY0" fmla="*/ 154764 h 928567"/>
                      <a:gd name="connsiteX1" fmla="*/ 154764 w 1731963"/>
                      <a:gd name="connsiteY1" fmla="*/ 0 h 928567"/>
                      <a:gd name="connsiteX2" fmla="*/ 1577199 w 1731963"/>
                      <a:gd name="connsiteY2" fmla="*/ 0 h 928567"/>
                      <a:gd name="connsiteX3" fmla="*/ 1731963 w 1731963"/>
                      <a:gd name="connsiteY3" fmla="*/ 154764 h 928567"/>
                      <a:gd name="connsiteX4" fmla="*/ 1731963 w 1731963"/>
                      <a:gd name="connsiteY4" fmla="*/ 773803 h 928567"/>
                      <a:gd name="connsiteX5" fmla="*/ 1577199 w 1731963"/>
                      <a:gd name="connsiteY5" fmla="*/ 928567 h 928567"/>
                      <a:gd name="connsiteX6" fmla="*/ 154764 w 1731963"/>
                      <a:gd name="connsiteY6" fmla="*/ 928567 h 928567"/>
                      <a:gd name="connsiteX7" fmla="*/ 0 w 1731963"/>
                      <a:gd name="connsiteY7" fmla="*/ 773803 h 928567"/>
                      <a:gd name="connsiteX8" fmla="*/ 0 w 1731963"/>
                      <a:gd name="connsiteY8" fmla="*/ 154764 h 92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1963" h="928567" fill="none" extrusionOk="0">
                        <a:moveTo>
                          <a:pt x="0" y="154764"/>
                        </a:moveTo>
                        <a:cubicBezTo>
                          <a:pt x="5991" y="70496"/>
                          <a:pt x="65311" y="-3775"/>
                          <a:pt x="154764" y="0"/>
                        </a:cubicBezTo>
                        <a:cubicBezTo>
                          <a:pt x="593356" y="-87623"/>
                          <a:pt x="1410597" y="43250"/>
                          <a:pt x="1577199" y="0"/>
                        </a:cubicBezTo>
                        <a:cubicBezTo>
                          <a:pt x="1651256" y="-1352"/>
                          <a:pt x="1740976" y="64217"/>
                          <a:pt x="1731963" y="154764"/>
                        </a:cubicBezTo>
                        <a:cubicBezTo>
                          <a:pt x="1738978" y="316639"/>
                          <a:pt x="1710055" y="677527"/>
                          <a:pt x="1731963" y="773803"/>
                        </a:cubicBezTo>
                        <a:cubicBezTo>
                          <a:pt x="1718478" y="851786"/>
                          <a:pt x="1666897" y="939240"/>
                          <a:pt x="1577199" y="928567"/>
                        </a:cubicBezTo>
                        <a:cubicBezTo>
                          <a:pt x="1276841" y="869537"/>
                          <a:pt x="543293" y="1018133"/>
                          <a:pt x="154764" y="928567"/>
                        </a:cubicBezTo>
                        <a:cubicBezTo>
                          <a:pt x="66851" y="932512"/>
                          <a:pt x="-4547" y="867668"/>
                          <a:pt x="0" y="773803"/>
                        </a:cubicBezTo>
                        <a:cubicBezTo>
                          <a:pt x="52011" y="506835"/>
                          <a:pt x="55526" y="231055"/>
                          <a:pt x="0" y="154764"/>
                        </a:cubicBezTo>
                        <a:close/>
                      </a:path>
                      <a:path w="1731963" h="928567" stroke="0" extrusionOk="0">
                        <a:moveTo>
                          <a:pt x="0" y="154764"/>
                        </a:moveTo>
                        <a:cubicBezTo>
                          <a:pt x="-3511" y="85588"/>
                          <a:pt x="60975" y="9441"/>
                          <a:pt x="154764" y="0"/>
                        </a:cubicBezTo>
                        <a:cubicBezTo>
                          <a:pt x="856353" y="3827"/>
                          <a:pt x="1108523" y="-16357"/>
                          <a:pt x="1577199" y="0"/>
                        </a:cubicBezTo>
                        <a:cubicBezTo>
                          <a:pt x="1654248" y="2980"/>
                          <a:pt x="1733733" y="70515"/>
                          <a:pt x="1731963" y="154764"/>
                        </a:cubicBezTo>
                        <a:cubicBezTo>
                          <a:pt x="1768226" y="231085"/>
                          <a:pt x="1780917" y="589892"/>
                          <a:pt x="1731963" y="773803"/>
                        </a:cubicBezTo>
                        <a:cubicBezTo>
                          <a:pt x="1725642" y="845195"/>
                          <a:pt x="1662607" y="917270"/>
                          <a:pt x="1577199" y="928567"/>
                        </a:cubicBezTo>
                        <a:cubicBezTo>
                          <a:pt x="935111" y="1026880"/>
                          <a:pt x="762280" y="821096"/>
                          <a:pt x="154764" y="928567"/>
                        </a:cubicBezTo>
                        <a:cubicBezTo>
                          <a:pt x="62745" y="922287"/>
                          <a:pt x="-3950" y="846659"/>
                          <a:pt x="0" y="773803"/>
                        </a:cubicBezTo>
                        <a:cubicBezTo>
                          <a:pt x="15212" y="656719"/>
                          <a:pt x="33124" y="407637"/>
                          <a:pt x="0" y="154764"/>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ea typeface="Calibri"/>
                <a:cs typeface="Calibri"/>
              </a:rPr>
              <a:t>Iterate through table cells to extract data to </a:t>
            </a:r>
            <a:r>
              <a:rPr lang="en-US" sz="1400">
                <a:ea typeface="Calibri"/>
                <a:cs typeface="Calibri"/>
              </a:rPr>
              <a:t>dictionary</a:t>
            </a:r>
            <a:endParaRPr lang="en-US" sz="1400" dirty="0">
              <a:ea typeface="Calibri"/>
              <a:cs typeface="Calibri"/>
            </a:endParaRPr>
          </a:p>
        </p:txBody>
      </p:sp>
      <p:sp>
        <p:nvSpPr>
          <p:cNvPr id="16" name="Rectangle: Rounded Corners 15">
            <a:extLst>
              <a:ext uri="{FF2B5EF4-FFF2-40B4-BE49-F238E27FC236}">
                <a16:creationId xmlns:a16="http://schemas.microsoft.com/office/drawing/2014/main" id="{BBE4E512-79B4-2327-FBF6-4204101F4645}"/>
              </a:ext>
            </a:extLst>
          </p:cNvPr>
          <p:cNvSpPr/>
          <p:nvPr/>
        </p:nvSpPr>
        <p:spPr>
          <a:xfrm>
            <a:off x="9731564" y="3849656"/>
            <a:ext cx="1731963" cy="928567"/>
          </a:xfrm>
          <a:prstGeom prst="roundRect">
            <a:avLst/>
          </a:prstGeom>
          <a:solidFill>
            <a:srgbClr val="5B6DF5"/>
          </a:solidFill>
          <a:ln>
            <a:extLst>
              <a:ext uri="{C807C97D-BFC1-408E-A445-0C87EB9F89A2}">
                <ask:lineSketchStyleProps xmlns:ask="http://schemas.microsoft.com/office/drawing/2018/sketchyshapes" sd="24074154">
                  <a:custGeom>
                    <a:avLst/>
                    <a:gdLst>
                      <a:gd name="connsiteX0" fmla="*/ 0 w 1731963"/>
                      <a:gd name="connsiteY0" fmla="*/ 154764 h 928567"/>
                      <a:gd name="connsiteX1" fmla="*/ 154764 w 1731963"/>
                      <a:gd name="connsiteY1" fmla="*/ 0 h 928567"/>
                      <a:gd name="connsiteX2" fmla="*/ 1577199 w 1731963"/>
                      <a:gd name="connsiteY2" fmla="*/ 0 h 928567"/>
                      <a:gd name="connsiteX3" fmla="*/ 1731963 w 1731963"/>
                      <a:gd name="connsiteY3" fmla="*/ 154764 h 928567"/>
                      <a:gd name="connsiteX4" fmla="*/ 1731963 w 1731963"/>
                      <a:gd name="connsiteY4" fmla="*/ 773803 h 928567"/>
                      <a:gd name="connsiteX5" fmla="*/ 1577199 w 1731963"/>
                      <a:gd name="connsiteY5" fmla="*/ 928567 h 928567"/>
                      <a:gd name="connsiteX6" fmla="*/ 154764 w 1731963"/>
                      <a:gd name="connsiteY6" fmla="*/ 928567 h 928567"/>
                      <a:gd name="connsiteX7" fmla="*/ 0 w 1731963"/>
                      <a:gd name="connsiteY7" fmla="*/ 773803 h 928567"/>
                      <a:gd name="connsiteX8" fmla="*/ 0 w 1731963"/>
                      <a:gd name="connsiteY8" fmla="*/ 154764 h 92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1963" h="928567" fill="none" extrusionOk="0">
                        <a:moveTo>
                          <a:pt x="0" y="154764"/>
                        </a:moveTo>
                        <a:cubicBezTo>
                          <a:pt x="-5393" y="83434"/>
                          <a:pt x="57143" y="2258"/>
                          <a:pt x="154764" y="0"/>
                        </a:cubicBezTo>
                        <a:cubicBezTo>
                          <a:pt x="794318" y="-106449"/>
                          <a:pt x="1144649" y="37753"/>
                          <a:pt x="1577199" y="0"/>
                        </a:cubicBezTo>
                        <a:cubicBezTo>
                          <a:pt x="1646366" y="1194"/>
                          <a:pt x="1736718" y="76335"/>
                          <a:pt x="1731963" y="154764"/>
                        </a:cubicBezTo>
                        <a:cubicBezTo>
                          <a:pt x="1783104" y="322656"/>
                          <a:pt x="1726475" y="656885"/>
                          <a:pt x="1731963" y="773803"/>
                        </a:cubicBezTo>
                        <a:cubicBezTo>
                          <a:pt x="1731183" y="862293"/>
                          <a:pt x="1664214" y="929436"/>
                          <a:pt x="1577199" y="928567"/>
                        </a:cubicBezTo>
                        <a:cubicBezTo>
                          <a:pt x="919029" y="849983"/>
                          <a:pt x="745778" y="878171"/>
                          <a:pt x="154764" y="928567"/>
                        </a:cubicBezTo>
                        <a:cubicBezTo>
                          <a:pt x="74141" y="937724"/>
                          <a:pt x="7273" y="871689"/>
                          <a:pt x="0" y="773803"/>
                        </a:cubicBezTo>
                        <a:cubicBezTo>
                          <a:pt x="45546" y="636933"/>
                          <a:pt x="-40834" y="266452"/>
                          <a:pt x="0" y="154764"/>
                        </a:cubicBezTo>
                        <a:close/>
                      </a:path>
                      <a:path w="1731963" h="928567" stroke="0" extrusionOk="0">
                        <a:moveTo>
                          <a:pt x="0" y="154764"/>
                        </a:moveTo>
                        <a:cubicBezTo>
                          <a:pt x="10584" y="67610"/>
                          <a:pt x="58977" y="-7698"/>
                          <a:pt x="154764" y="0"/>
                        </a:cubicBezTo>
                        <a:cubicBezTo>
                          <a:pt x="786594" y="77959"/>
                          <a:pt x="1395985" y="55432"/>
                          <a:pt x="1577199" y="0"/>
                        </a:cubicBezTo>
                        <a:cubicBezTo>
                          <a:pt x="1657718" y="-16144"/>
                          <a:pt x="1724624" y="71462"/>
                          <a:pt x="1731963" y="154764"/>
                        </a:cubicBezTo>
                        <a:cubicBezTo>
                          <a:pt x="1727534" y="411589"/>
                          <a:pt x="1751151" y="486583"/>
                          <a:pt x="1731963" y="773803"/>
                        </a:cubicBezTo>
                        <a:cubicBezTo>
                          <a:pt x="1730993" y="864840"/>
                          <a:pt x="1645825" y="930675"/>
                          <a:pt x="1577199" y="928567"/>
                        </a:cubicBezTo>
                        <a:cubicBezTo>
                          <a:pt x="867110" y="862849"/>
                          <a:pt x="478035" y="845789"/>
                          <a:pt x="154764" y="928567"/>
                        </a:cubicBezTo>
                        <a:cubicBezTo>
                          <a:pt x="57912" y="927194"/>
                          <a:pt x="-9501" y="860228"/>
                          <a:pt x="0" y="773803"/>
                        </a:cubicBezTo>
                        <a:cubicBezTo>
                          <a:pt x="-27456" y="700632"/>
                          <a:pt x="39284" y="244342"/>
                          <a:pt x="0" y="154764"/>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ea typeface="Calibri"/>
                <a:cs typeface="Calibri"/>
              </a:rPr>
              <a:t>Create dictionary</a:t>
            </a:r>
            <a:endParaRPr lang="en-US"/>
          </a:p>
        </p:txBody>
      </p:sp>
      <p:sp>
        <p:nvSpPr>
          <p:cNvPr id="18" name="Rectangle: Rounded Corners 17">
            <a:extLst>
              <a:ext uri="{FF2B5EF4-FFF2-40B4-BE49-F238E27FC236}">
                <a16:creationId xmlns:a16="http://schemas.microsoft.com/office/drawing/2014/main" id="{74EF5192-CDF9-4A10-C15D-8C2548281513}"/>
              </a:ext>
            </a:extLst>
          </p:cNvPr>
          <p:cNvSpPr/>
          <p:nvPr/>
        </p:nvSpPr>
        <p:spPr>
          <a:xfrm>
            <a:off x="7320302" y="1497062"/>
            <a:ext cx="1731963" cy="928567"/>
          </a:xfrm>
          <a:prstGeom prst="roundRect">
            <a:avLst/>
          </a:prstGeom>
          <a:solidFill>
            <a:srgbClr val="5B6DF5"/>
          </a:solidFill>
          <a:ln>
            <a:extLst>
              <a:ext uri="{C807C97D-BFC1-408E-A445-0C87EB9F89A2}">
                <ask:lineSketchStyleProps xmlns:ask="http://schemas.microsoft.com/office/drawing/2018/sketchyshapes" sd="3699079265">
                  <a:custGeom>
                    <a:avLst/>
                    <a:gdLst>
                      <a:gd name="connsiteX0" fmla="*/ 0 w 1731963"/>
                      <a:gd name="connsiteY0" fmla="*/ 154764 h 928567"/>
                      <a:gd name="connsiteX1" fmla="*/ 154764 w 1731963"/>
                      <a:gd name="connsiteY1" fmla="*/ 0 h 928567"/>
                      <a:gd name="connsiteX2" fmla="*/ 1577199 w 1731963"/>
                      <a:gd name="connsiteY2" fmla="*/ 0 h 928567"/>
                      <a:gd name="connsiteX3" fmla="*/ 1731963 w 1731963"/>
                      <a:gd name="connsiteY3" fmla="*/ 154764 h 928567"/>
                      <a:gd name="connsiteX4" fmla="*/ 1731963 w 1731963"/>
                      <a:gd name="connsiteY4" fmla="*/ 773803 h 928567"/>
                      <a:gd name="connsiteX5" fmla="*/ 1577199 w 1731963"/>
                      <a:gd name="connsiteY5" fmla="*/ 928567 h 928567"/>
                      <a:gd name="connsiteX6" fmla="*/ 154764 w 1731963"/>
                      <a:gd name="connsiteY6" fmla="*/ 928567 h 928567"/>
                      <a:gd name="connsiteX7" fmla="*/ 0 w 1731963"/>
                      <a:gd name="connsiteY7" fmla="*/ 773803 h 928567"/>
                      <a:gd name="connsiteX8" fmla="*/ 0 w 1731963"/>
                      <a:gd name="connsiteY8" fmla="*/ 154764 h 92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1963" h="928567" fill="none" extrusionOk="0">
                        <a:moveTo>
                          <a:pt x="0" y="154764"/>
                        </a:moveTo>
                        <a:cubicBezTo>
                          <a:pt x="2836" y="64797"/>
                          <a:pt x="70098" y="-11366"/>
                          <a:pt x="154764" y="0"/>
                        </a:cubicBezTo>
                        <a:cubicBezTo>
                          <a:pt x="734418" y="117599"/>
                          <a:pt x="1239020" y="-16512"/>
                          <a:pt x="1577199" y="0"/>
                        </a:cubicBezTo>
                        <a:cubicBezTo>
                          <a:pt x="1648625" y="-9370"/>
                          <a:pt x="1721992" y="76742"/>
                          <a:pt x="1731963" y="154764"/>
                        </a:cubicBezTo>
                        <a:cubicBezTo>
                          <a:pt x="1783180" y="339243"/>
                          <a:pt x="1711507" y="520244"/>
                          <a:pt x="1731963" y="773803"/>
                        </a:cubicBezTo>
                        <a:cubicBezTo>
                          <a:pt x="1727422" y="850932"/>
                          <a:pt x="1664668" y="928096"/>
                          <a:pt x="1577199" y="928567"/>
                        </a:cubicBezTo>
                        <a:cubicBezTo>
                          <a:pt x="1190157" y="830353"/>
                          <a:pt x="477523" y="910541"/>
                          <a:pt x="154764" y="928567"/>
                        </a:cubicBezTo>
                        <a:cubicBezTo>
                          <a:pt x="63734" y="919844"/>
                          <a:pt x="-5789" y="847389"/>
                          <a:pt x="0" y="773803"/>
                        </a:cubicBezTo>
                        <a:cubicBezTo>
                          <a:pt x="-48859" y="479754"/>
                          <a:pt x="5695" y="292270"/>
                          <a:pt x="0" y="154764"/>
                        </a:cubicBezTo>
                        <a:close/>
                      </a:path>
                      <a:path w="1731963" h="928567" stroke="0" extrusionOk="0">
                        <a:moveTo>
                          <a:pt x="0" y="154764"/>
                        </a:moveTo>
                        <a:cubicBezTo>
                          <a:pt x="6953" y="61498"/>
                          <a:pt x="67595" y="3347"/>
                          <a:pt x="154764" y="0"/>
                        </a:cubicBezTo>
                        <a:cubicBezTo>
                          <a:pt x="763459" y="32269"/>
                          <a:pt x="1126935" y="20612"/>
                          <a:pt x="1577199" y="0"/>
                        </a:cubicBezTo>
                        <a:cubicBezTo>
                          <a:pt x="1667483" y="724"/>
                          <a:pt x="1741577" y="80562"/>
                          <a:pt x="1731963" y="154764"/>
                        </a:cubicBezTo>
                        <a:cubicBezTo>
                          <a:pt x="1724636" y="392305"/>
                          <a:pt x="1711454" y="682860"/>
                          <a:pt x="1731963" y="773803"/>
                        </a:cubicBezTo>
                        <a:cubicBezTo>
                          <a:pt x="1719172" y="861819"/>
                          <a:pt x="1673131" y="927179"/>
                          <a:pt x="1577199" y="928567"/>
                        </a:cubicBezTo>
                        <a:cubicBezTo>
                          <a:pt x="957885" y="836766"/>
                          <a:pt x="390916" y="980646"/>
                          <a:pt x="154764" y="928567"/>
                        </a:cubicBezTo>
                        <a:cubicBezTo>
                          <a:pt x="69579" y="925178"/>
                          <a:pt x="10992" y="870763"/>
                          <a:pt x="0" y="773803"/>
                        </a:cubicBezTo>
                        <a:cubicBezTo>
                          <a:pt x="8438" y="702911"/>
                          <a:pt x="-36086" y="429396"/>
                          <a:pt x="0" y="154764"/>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ea typeface="Calibri"/>
                <a:cs typeface="Calibri"/>
              </a:rPr>
              <a:t>BeautifulSoup</a:t>
            </a:r>
          </a:p>
          <a:p>
            <a:pPr algn="ctr"/>
            <a:r>
              <a:rPr lang="en-US">
                <a:ea typeface="Calibri"/>
                <a:cs typeface="Calibri"/>
              </a:rPr>
              <a:t>Html5lib Parser</a:t>
            </a:r>
            <a:endParaRPr lang="en-US" dirty="0">
              <a:ea typeface="Calibri"/>
              <a:cs typeface="Calibri"/>
            </a:endParaRPr>
          </a:p>
        </p:txBody>
      </p:sp>
      <p:sp>
        <p:nvSpPr>
          <p:cNvPr id="20" name="Rectangle: Rounded Corners 19">
            <a:extLst>
              <a:ext uri="{FF2B5EF4-FFF2-40B4-BE49-F238E27FC236}">
                <a16:creationId xmlns:a16="http://schemas.microsoft.com/office/drawing/2014/main" id="{DE8D63FF-B3FE-08BE-D756-BF8A1716767A}"/>
              </a:ext>
            </a:extLst>
          </p:cNvPr>
          <p:cNvSpPr/>
          <p:nvPr/>
        </p:nvSpPr>
        <p:spPr>
          <a:xfrm>
            <a:off x="9731563" y="1497062"/>
            <a:ext cx="1731963" cy="928567"/>
          </a:xfrm>
          <a:prstGeom prst="roundRect">
            <a:avLst/>
          </a:prstGeom>
          <a:solidFill>
            <a:srgbClr val="5B6DF5"/>
          </a:solidFill>
          <a:ln>
            <a:extLst>
              <a:ext uri="{C807C97D-BFC1-408E-A445-0C87EB9F89A2}">
                <ask:lineSketchStyleProps xmlns:ask="http://schemas.microsoft.com/office/drawing/2018/sketchyshapes" sd="1824903450">
                  <a:custGeom>
                    <a:avLst/>
                    <a:gdLst>
                      <a:gd name="connsiteX0" fmla="*/ 0 w 1731963"/>
                      <a:gd name="connsiteY0" fmla="*/ 154764 h 928567"/>
                      <a:gd name="connsiteX1" fmla="*/ 154764 w 1731963"/>
                      <a:gd name="connsiteY1" fmla="*/ 0 h 928567"/>
                      <a:gd name="connsiteX2" fmla="*/ 1577199 w 1731963"/>
                      <a:gd name="connsiteY2" fmla="*/ 0 h 928567"/>
                      <a:gd name="connsiteX3" fmla="*/ 1731963 w 1731963"/>
                      <a:gd name="connsiteY3" fmla="*/ 154764 h 928567"/>
                      <a:gd name="connsiteX4" fmla="*/ 1731963 w 1731963"/>
                      <a:gd name="connsiteY4" fmla="*/ 773803 h 928567"/>
                      <a:gd name="connsiteX5" fmla="*/ 1577199 w 1731963"/>
                      <a:gd name="connsiteY5" fmla="*/ 928567 h 928567"/>
                      <a:gd name="connsiteX6" fmla="*/ 154764 w 1731963"/>
                      <a:gd name="connsiteY6" fmla="*/ 928567 h 928567"/>
                      <a:gd name="connsiteX7" fmla="*/ 0 w 1731963"/>
                      <a:gd name="connsiteY7" fmla="*/ 773803 h 928567"/>
                      <a:gd name="connsiteX8" fmla="*/ 0 w 1731963"/>
                      <a:gd name="connsiteY8" fmla="*/ 154764 h 92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1963" h="928567" fill="none" extrusionOk="0">
                        <a:moveTo>
                          <a:pt x="0" y="154764"/>
                        </a:moveTo>
                        <a:cubicBezTo>
                          <a:pt x="6603" y="76736"/>
                          <a:pt x="62694" y="1464"/>
                          <a:pt x="154764" y="0"/>
                        </a:cubicBezTo>
                        <a:cubicBezTo>
                          <a:pt x="618572" y="22066"/>
                          <a:pt x="910847" y="59716"/>
                          <a:pt x="1577199" y="0"/>
                        </a:cubicBezTo>
                        <a:cubicBezTo>
                          <a:pt x="1661152" y="3673"/>
                          <a:pt x="1725833" y="65144"/>
                          <a:pt x="1731963" y="154764"/>
                        </a:cubicBezTo>
                        <a:cubicBezTo>
                          <a:pt x="1774850" y="325259"/>
                          <a:pt x="1707877" y="560811"/>
                          <a:pt x="1731963" y="773803"/>
                        </a:cubicBezTo>
                        <a:cubicBezTo>
                          <a:pt x="1732631" y="860734"/>
                          <a:pt x="1659382" y="931877"/>
                          <a:pt x="1577199" y="928567"/>
                        </a:cubicBezTo>
                        <a:cubicBezTo>
                          <a:pt x="1224326" y="809696"/>
                          <a:pt x="432353" y="940410"/>
                          <a:pt x="154764" y="928567"/>
                        </a:cubicBezTo>
                        <a:cubicBezTo>
                          <a:pt x="75335" y="918061"/>
                          <a:pt x="-8298" y="868060"/>
                          <a:pt x="0" y="773803"/>
                        </a:cubicBezTo>
                        <a:cubicBezTo>
                          <a:pt x="-224" y="562156"/>
                          <a:pt x="-1125" y="248917"/>
                          <a:pt x="0" y="154764"/>
                        </a:cubicBezTo>
                        <a:close/>
                      </a:path>
                      <a:path w="1731963" h="928567" stroke="0" extrusionOk="0">
                        <a:moveTo>
                          <a:pt x="0" y="154764"/>
                        </a:moveTo>
                        <a:cubicBezTo>
                          <a:pt x="-1654" y="70987"/>
                          <a:pt x="65547" y="-1171"/>
                          <a:pt x="154764" y="0"/>
                        </a:cubicBezTo>
                        <a:cubicBezTo>
                          <a:pt x="568378" y="-93681"/>
                          <a:pt x="979021" y="-92617"/>
                          <a:pt x="1577199" y="0"/>
                        </a:cubicBezTo>
                        <a:cubicBezTo>
                          <a:pt x="1664309" y="-331"/>
                          <a:pt x="1732026" y="56735"/>
                          <a:pt x="1731963" y="154764"/>
                        </a:cubicBezTo>
                        <a:cubicBezTo>
                          <a:pt x="1695220" y="396286"/>
                          <a:pt x="1729284" y="578665"/>
                          <a:pt x="1731963" y="773803"/>
                        </a:cubicBezTo>
                        <a:cubicBezTo>
                          <a:pt x="1739155" y="874114"/>
                          <a:pt x="1660585" y="921955"/>
                          <a:pt x="1577199" y="928567"/>
                        </a:cubicBezTo>
                        <a:cubicBezTo>
                          <a:pt x="1085108" y="1018423"/>
                          <a:pt x="830774" y="804265"/>
                          <a:pt x="154764" y="928567"/>
                        </a:cubicBezTo>
                        <a:cubicBezTo>
                          <a:pt x="61348" y="921922"/>
                          <a:pt x="153" y="858031"/>
                          <a:pt x="0" y="773803"/>
                        </a:cubicBezTo>
                        <a:cubicBezTo>
                          <a:pt x="-35179" y="528103"/>
                          <a:pt x="32419" y="279224"/>
                          <a:pt x="0" y="154764"/>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ea typeface="Calibri"/>
                <a:cs typeface="Calibri"/>
              </a:rPr>
              <a:t>Find launch info html table</a:t>
            </a:r>
            <a:endParaRPr lang="en-US"/>
          </a:p>
        </p:txBody>
      </p:sp>
      <p:sp>
        <p:nvSpPr>
          <p:cNvPr id="22" name="Arrow: Right 21">
            <a:extLst>
              <a:ext uri="{FF2B5EF4-FFF2-40B4-BE49-F238E27FC236}">
                <a16:creationId xmlns:a16="http://schemas.microsoft.com/office/drawing/2014/main" id="{A8215910-EB78-519E-2C73-BB87D951D702}"/>
              </a:ext>
            </a:extLst>
          </p:cNvPr>
          <p:cNvSpPr/>
          <p:nvPr/>
        </p:nvSpPr>
        <p:spPr>
          <a:xfrm>
            <a:off x="6745525" y="1737170"/>
            <a:ext cx="459042" cy="435628"/>
          </a:xfrm>
          <a:prstGeom prst="rightArrow">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rrow: Right 23">
            <a:extLst>
              <a:ext uri="{FF2B5EF4-FFF2-40B4-BE49-F238E27FC236}">
                <a16:creationId xmlns:a16="http://schemas.microsoft.com/office/drawing/2014/main" id="{B51EB01E-3F4E-AC9D-9AC4-CEA3C8C9E6AC}"/>
              </a:ext>
            </a:extLst>
          </p:cNvPr>
          <p:cNvSpPr/>
          <p:nvPr/>
        </p:nvSpPr>
        <p:spPr>
          <a:xfrm>
            <a:off x="9156785" y="1737170"/>
            <a:ext cx="459042" cy="435628"/>
          </a:xfrm>
          <a:prstGeom prst="rightArrow">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Arrow: Right 25">
            <a:extLst>
              <a:ext uri="{FF2B5EF4-FFF2-40B4-BE49-F238E27FC236}">
                <a16:creationId xmlns:a16="http://schemas.microsoft.com/office/drawing/2014/main" id="{B2ABCF2F-DDAE-EA08-5B15-B927E993CACC}"/>
              </a:ext>
            </a:extLst>
          </p:cNvPr>
          <p:cNvSpPr/>
          <p:nvPr/>
        </p:nvSpPr>
        <p:spPr>
          <a:xfrm rot="10800000">
            <a:off x="9156784" y="4099410"/>
            <a:ext cx="459042" cy="435628"/>
          </a:xfrm>
          <a:prstGeom prst="rightArrow">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rrow: Right 27">
            <a:extLst>
              <a:ext uri="{FF2B5EF4-FFF2-40B4-BE49-F238E27FC236}">
                <a16:creationId xmlns:a16="http://schemas.microsoft.com/office/drawing/2014/main" id="{6DD59F9D-440B-B324-D4F3-0239ECE39BB8}"/>
              </a:ext>
            </a:extLst>
          </p:cNvPr>
          <p:cNvSpPr/>
          <p:nvPr/>
        </p:nvSpPr>
        <p:spPr>
          <a:xfrm rot="10800000">
            <a:off x="6745523" y="4099410"/>
            <a:ext cx="459042" cy="435628"/>
          </a:xfrm>
          <a:prstGeom prst="rightArrow">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rrow: Right 29">
            <a:extLst>
              <a:ext uri="{FF2B5EF4-FFF2-40B4-BE49-F238E27FC236}">
                <a16:creationId xmlns:a16="http://schemas.microsoft.com/office/drawing/2014/main" id="{7BD2497D-A300-C7B1-C34E-88776EC122F2}"/>
              </a:ext>
            </a:extLst>
          </p:cNvPr>
          <p:cNvSpPr/>
          <p:nvPr/>
        </p:nvSpPr>
        <p:spPr>
          <a:xfrm rot="5400000">
            <a:off x="10063796" y="2865635"/>
            <a:ext cx="1018484" cy="445274"/>
          </a:xfrm>
          <a:prstGeom prst="rightArrow">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84</TotalTime>
  <Words>1346</Words>
  <Application>Microsoft Office PowerPoint</Application>
  <PresentationFormat>Widescreen</PresentationFormat>
  <Paragraphs>234</Paragraphs>
  <Slides>47</Slides>
  <Notes>4</Notes>
  <HiddenSlides>0</HiddenSlides>
  <MMClips>0</MMClips>
  <ScaleCrop>false</ScaleCrop>
  <HeadingPairs>
    <vt:vector size="4" baseType="variant">
      <vt:variant>
        <vt:lpstr>Theme</vt:lpstr>
      </vt:variant>
      <vt:variant>
        <vt:i4>1</vt:i4>
      </vt:variant>
      <vt:variant>
        <vt:lpstr>Slide Titles</vt:lpstr>
      </vt:variant>
      <vt:variant>
        <vt:i4>47</vt:i4>
      </vt:variant>
    </vt:vector>
  </HeadingPairs>
  <TitlesOfParts>
    <vt:vector size="48"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YAN Luo</cp:lastModifiedBy>
  <cp:revision>1123</cp:revision>
  <dcterms:created xsi:type="dcterms:W3CDTF">2021-04-29T18:58:34Z</dcterms:created>
  <dcterms:modified xsi:type="dcterms:W3CDTF">2025-01-01T12:13:33Z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